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84" r:id="rId4"/>
    <p:sldId id="285" r:id="rId5"/>
    <p:sldId id="287" r:id="rId6"/>
    <p:sldId id="288" r:id="rId7"/>
    <p:sldId id="289" r:id="rId8"/>
    <p:sldId id="290" r:id="rId9"/>
    <p:sldId id="301" r:id="rId10"/>
    <p:sldId id="303" r:id="rId11"/>
    <p:sldId id="304" r:id="rId12"/>
    <p:sldId id="291" r:id="rId13"/>
    <p:sldId id="292" r:id="rId14"/>
    <p:sldId id="300" r:id="rId15"/>
    <p:sldId id="302" r:id="rId16"/>
    <p:sldId id="296" r:id="rId17"/>
    <p:sldId id="297" r:id="rId18"/>
    <p:sldId id="283" r:id="rId19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6"/>
    <p:restoredTop sz="96327"/>
  </p:normalViewPr>
  <p:slideViewPr>
    <p:cSldViewPr snapToGrid="0">
      <p:cViewPr varScale="1">
        <p:scale>
          <a:sx n="70" d="100"/>
          <a:sy n="70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F211-53EF-9848-8457-97F915B01A7E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4973-9A2D-E142-9626-1D0C276853C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6516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9EC0-2B83-5644-AF01-566F4EAF1510}" type="slidenum">
              <a:rPr lang="en-CZ" smtClean="0"/>
              <a:t>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6640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1C95F-288F-E47B-3C40-8B14DE6E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485A4-C572-0C03-EEF7-07F30FA23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6AB98-300F-ADC6-3ADD-F7053ABB8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660F4-AE7A-E530-EB92-817F698DD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9EC0-2B83-5644-AF01-566F4EAF1510}" type="slidenum">
              <a:rPr lang="en-CZ" smtClean="0"/>
              <a:t>18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0133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A5C3-D887-92C6-E720-66BEB142F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B2F87-3C32-BDE2-272D-85EBA4ED5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FFDA0-E787-44D7-F4B6-30387198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BAA49-DADF-18C1-F0C0-B3EE479F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2D399-2CF7-FEE4-1CAE-B1855D7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7050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B47A-F542-B7CA-F90C-CDDF087F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290CF-9FE0-437D-10C0-77BE198D1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6FE4C-5726-E977-C220-0674A69A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18E00-8825-F259-FF72-72B55DC0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08C7C-7E15-21D4-2CB9-E6B6FB4B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330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E7F58-9CE1-20D7-811B-C04B2A436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A1110-D94F-A0B1-D42F-A6F575E88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C33F6-DA0F-32A3-C246-5C6D6B0F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F2A78-D855-E9E0-58EA-E4DDCDBC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8EF59-5F7F-310C-9BB7-2F0BF7C1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0899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B339-3235-E0E2-A4A7-97808750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0359-69C5-6836-A353-235138A44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1F640-22CF-4153-08B0-63F1AB7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FE4D9-5A8F-843B-10DD-3902C308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67D1-7AE5-8464-8D3C-E2E04595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0405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2753-C033-38CD-0C59-18D5DADD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17255-DC82-139B-2A17-5008EE34B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5D45-7B2F-CBD5-79F1-A5051E4F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F97E7-E1A1-8605-A291-FDEE348D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287BD-1A19-3311-FC0D-AFEB6145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9641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DBBD-71DD-26DD-F839-B8CD374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AC44-F9A3-AECB-0163-8FF06AA1F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A2B8D-1035-80B3-3FA5-7F57EEC9C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EB2CF-2913-6643-F079-725468C1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C4794-733A-CABA-0CB3-EF2827BE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1141D-41D2-D3D9-80B8-9CB3F152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0840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A203-88B7-FB20-A9BB-FB7F3BD7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6C270-AD40-134A-1DA8-59686274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C4A2C-F81D-E9B5-A0C9-3B436BC33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CAA77-8996-AAE7-2FCD-28488A57B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8647D-27A0-7C29-E6A2-19ED69A7C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393C6-4499-A9C6-55C6-2280B0CC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D6BAE-3F0F-917D-DA85-043A5C85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999E4-2F60-A9E0-4137-8DEF2C07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5601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2BC0-3B65-F6C3-5A25-B4D48825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1B6FA-E313-048D-C93A-01553ACA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7524B-D6C0-D8A9-5FC5-D960AEB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D1F69-6CE3-F8BE-4365-F63AF805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3788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9B0C6-57B6-4F25-AFA4-2C696718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31DE9-8036-5F88-99A5-EC97622A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AB8E3-AFD3-8891-0CCB-736FED0E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822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B348-5EFF-0EDE-7B55-797D36A5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D646-333F-EE3A-C62B-7862F8DF5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DC9A1-5CAE-9AB7-FE1B-6B0812F1E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87BDC-572A-6EDF-CC93-F482A145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569D6-64F7-FDB0-CED0-0FC7834C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587DB-11FE-E44C-6610-8A3356B9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97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6B0B-8974-2A21-EEE0-3A43E11A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9CE32-3FD9-D563-CA89-192931ACD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44ADE-08B9-14C9-475E-BB8A15FF5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E1967-6EC7-AEE9-AD7E-B819B4B6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896E0-5A06-A49C-2778-2B063E0B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7D8CD-CCB5-E524-F79A-37BB5E32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6299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4DE07-1DA2-B0DD-5460-2A073415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E2128-F629-2D79-E625-71A4BA339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3BC63-559B-27A8-5D78-7668AED58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899DD-D3BE-3C47-8DE1-701B2B826FA4}" type="datetimeFigureOut">
              <a:rPr lang="en-CZ" smtClean="0"/>
              <a:t>09/14/2025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A045F-47F7-4856-7149-D5F8E4690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B0E32-5C99-369E-E555-BEC9AA1C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E6ABDE-7F24-BB4C-999C-431E3261CF9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1317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C3B72-A9E3-BD25-FA50-4B6FF7785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2987419"/>
            <a:ext cx="5320011" cy="775494"/>
          </a:xfrm>
        </p:spPr>
        <p:txBody>
          <a:bodyPr>
            <a:normAutofit fontScale="90000"/>
          </a:bodyPr>
          <a:lstStyle/>
          <a:p>
            <a:pPr algn="l"/>
            <a:r>
              <a:rPr lang="en-CZ" sz="4400" dirty="0"/>
              <a:t>Zm</a:t>
            </a:r>
            <a:r>
              <a:rPr lang="sk-SK" sz="4400" dirty="0"/>
              <a:t>e</a:t>
            </a:r>
            <a:r>
              <a:rPr lang="en-CZ" sz="4400" dirty="0"/>
              <a:t>na pravidel futsalu od 5.9.2025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A34CB-3E0B-6608-D196-99BA4C8CB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5233375"/>
            <a:ext cx="2077505" cy="775494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3200" dirty="0"/>
              <a:t>14.9.2025</a:t>
            </a:r>
            <a:endParaRPr lang="en-CZ" sz="3200" dirty="0"/>
          </a:p>
          <a:p>
            <a:pPr algn="l"/>
            <a:r>
              <a:rPr lang="en-CZ" sz="1000" dirty="0"/>
              <a:t>	</a:t>
            </a:r>
          </a:p>
        </p:txBody>
      </p:sp>
      <p:pic>
        <p:nvPicPr>
          <p:cNvPr id="5" name="Picture 4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221BDE0A-28E7-5CCD-1733-AA11A4891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1" r="5881"/>
          <a:stretch/>
        </p:blipFill>
        <p:spPr>
          <a:xfrm>
            <a:off x="6450227" y="10"/>
            <a:ext cx="574177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BF0C1B-3630-C55A-D9D3-23610F32A1CA}"/>
              </a:ext>
            </a:extLst>
          </p:cNvPr>
          <p:cNvSpPr txBox="1"/>
          <p:nvPr/>
        </p:nvSpPr>
        <p:spPr>
          <a:xfrm flipH="1">
            <a:off x="736978" y="5716481"/>
            <a:ext cx="384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Rastislav Behančín </a:t>
            </a:r>
            <a:endParaRPr lang="en-CZ" sz="3200" dirty="0"/>
          </a:p>
        </p:txBody>
      </p:sp>
    </p:spTree>
    <p:extLst>
      <p:ext uri="{BB962C8B-B14F-4D97-AF65-F5344CB8AC3E}">
        <p14:creationId xmlns:p14="http://schemas.microsoft.com/office/powerpoint/2010/main" val="16054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1C435-1F45-3375-1F57-E569E07C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534" y="-1"/>
            <a:ext cx="6058469" cy="1325563"/>
          </a:xfrm>
        </p:spPr>
        <p:txBody>
          <a:bodyPr/>
          <a:lstStyle/>
          <a:p>
            <a:pPr algn="ctr"/>
            <a:r>
              <a:rPr lang="sk-SK" dirty="0"/>
              <a:t>Bránka nechránená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30FEB279-F1C9-AD05-F541-8D7AEBB34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4053385" cy="68707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90A27D7-5DA2-8DD3-5C22-3B0C7224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84" y="1146412"/>
            <a:ext cx="8138616" cy="57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1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68703-31AD-CD34-C260-8700D3E6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13648"/>
            <a:ext cx="6577084" cy="1158425"/>
          </a:xfrm>
        </p:spPr>
        <p:txBody>
          <a:bodyPr/>
          <a:lstStyle/>
          <a:p>
            <a:pPr algn="ctr"/>
            <a:r>
              <a:rPr lang="sk-SK" dirty="0"/>
              <a:t>Bránka nechránená 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B449278A-3F7D-25E0-0E2C-EE43416DF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045855" cy="68580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CD75C71-9903-144A-C098-9157D2D16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075" y="1091821"/>
            <a:ext cx="8146146" cy="5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7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6D9C3D-80B0-14BC-1242-E585B58CB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5F1C013-06A2-B1C6-BF58-F8F14B13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957D4-5ABF-31E2-B836-59C19708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083"/>
            <a:ext cx="6894576" cy="85654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CZ" sz="2800" b="1" dirty="0"/>
              <a:t>Pravidlo 12 – </a:t>
            </a:r>
            <a:r>
              <a:rPr lang="sk-SK" sz="2800" b="1" dirty="0"/>
              <a:t>Zakázaná hra a nešportové správanie </a:t>
            </a:r>
            <a:endParaRPr lang="en-CZ" sz="2800" b="1" dirty="0"/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C471B806-4FCD-0826-F6DB-114D83F96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8FB2F883-71AE-D129-A1C1-E60F51BC9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1D0AC-B2BD-6546-6F8D-E623F5D99CCC}"/>
              </a:ext>
            </a:extLst>
          </p:cNvPr>
          <p:cNvSpPr txBox="1"/>
          <p:nvPr/>
        </p:nvSpPr>
        <p:spPr>
          <a:xfrm>
            <a:off x="4326524" y="2503860"/>
            <a:ext cx="773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V prípade, že je bránka nechránená a hráč neúmyselne zväčší objem svojho tela zakázanou hrou rukou a tým zabráni streleniu gólu alebo zmarí jasnú gólovú príležitosť v PÚ , bude nariadený pokutový kop a hráč bude napomenutý.</a:t>
            </a:r>
            <a:endParaRPr lang="en-GB" sz="2200" dirty="0"/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V prípade, že je bránka nechránená a hráč úmyselne zahrá zakázane rukou a tým zabráni streleniu gólu alebo zmarí jasnú gólovú príležitosť v PÚ, bude nariadený pokutový kop a hráč bude vylúčený</a:t>
            </a:r>
            <a:endParaRPr lang="en-CZ" sz="2200" dirty="0"/>
          </a:p>
        </p:txBody>
      </p:sp>
    </p:spTree>
    <p:extLst>
      <p:ext uri="{BB962C8B-B14F-4D97-AF65-F5344CB8AC3E}">
        <p14:creationId xmlns:p14="http://schemas.microsoft.com/office/powerpoint/2010/main" val="420475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DA6AE-286F-F3A4-EC84-0C05129F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03D88DA-EB13-084E-C739-74BEA8FB5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451CF-3EAB-FE32-6C9F-AD775010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-83947"/>
            <a:ext cx="6894576" cy="856545"/>
          </a:xfrm>
        </p:spPr>
        <p:txBody>
          <a:bodyPr anchor="b">
            <a:normAutofit/>
          </a:bodyPr>
          <a:lstStyle/>
          <a:p>
            <a:pPr algn="ctr"/>
            <a:r>
              <a:rPr lang="en-CZ" sz="2800" b="1" dirty="0"/>
              <a:t>Pravidlo 12 – Přestupky a provinění </a:t>
            </a:r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FD0D2448-7A12-0260-CFE0-A5978BF51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853D6341-40D6-B1E2-FA0D-EEBC31430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F2A9DCD-CB14-3918-6C35-DDBA649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-2"/>
            <a:ext cx="121889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4AC01-3AB1-DC6F-8E6C-CE6C33849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4F3C112-5E5B-3F5A-9E5E-5FCF0CF22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66A47-4134-1B37-8B9F-D71109DC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083"/>
            <a:ext cx="6894576" cy="856545"/>
          </a:xfrm>
        </p:spPr>
        <p:txBody>
          <a:bodyPr anchor="b">
            <a:normAutofit/>
          </a:bodyPr>
          <a:lstStyle/>
          <a:p>
            <a:pPr algn="ctr"/>
            <a:r>
              <a:rPr lang="en-CZ" sz="4000" b="1" dirty="0"/>
              <a:t>Pravidlo 13 – PVK6AF</a:t>
            </a:r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616D709-94D6-3886-6013-FD689C105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0" y="0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840D8262-4AF0-53EB-20F0-76D4C8A4E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A627E-1C2B-A047-4FF9-5C48E3190210}"/>
              </a:ext>
            </a:extLst>
          </p:cNvPr>
          <p:cNvSpPr txBox="1"/>
          <p:nvPr/>
        </p:nvSpPr>
        <p:spPr>
          <a:xfrm>
            <a:off x="4410860" y="2586181"/>
            <a:ext cx="789753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V prípade , že pri zahrávaní PVK6AF sa lopta okamžite, náhodne, neúmyselne dotkne nohy , ktorou hráč v danom momente nekope ( stojná noha ) bude nasledovať : </a:t>
            </a:r>
            <a:endParaRPr lang="en-GB" sz="2800" dirty="0"/>
          </a:p>
          <a:p>
            <a:endParaRPr lang="en-GB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/>
              <a:t>Ak je dosiahnutý gól – kop sa opakuje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/>
              <a:t>Nie je dosiahnutý gól – NVK pre tím súpera ( rozhodca môže uplatniť výhodu v hre).</a:t>
            </a:r>
            <a:endParaRPr lang="en-GB" sz="2800" dirty="0"/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lvl="1"/>
            <a:endParaRPr lang="en-CZ" sz="2200" dirty="0"/>
          </a:p>
        </p:txBody>
      </p:sp>
    </p:spTree>
    <p:extLst>
      <p:ext uri="{BB962C8B-B14F-4D97-AF65-F5344CB8AC3E}">
        <p14:creationId xmlns:p14="http://schemas.microsoft.com/office/powerpoint/2010/main" val="49215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F0CDC-21A7-6C65-FA62-A27C59C6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454" y="365125"/>
            <a:ext cx="7806519" cy="6062971"/>
          </a:xfrm>
        </p:spPr>
        <p:txBody>
          <a:bodyPr>
            <a:normAutofit/>
          </a:bodyPr>
          <a:lstStyle/>
          <a:p>
            <a:r>
              <a:rPr lang="sk-SK" b="1" dirty="0"/>
              <a:t>P</a:t>
            </a:r>
            <a:r>
              <a:rPr lang="en-CZ" b="1" dirty="0"/>
              <a:t>ravid</a:t>
            </a:r>
            <a:r>
              <a:rPr lang="sk-SK" b="1" dirty="0" err="1"/>
              <a:t>lo</a:t>
            </a:r>
            <a:r>
              <a:rPr lang="en-CZ" b="1" dirty="0"/>
              <a:t> 13 – </a:t>
            </a:r>
            <a:r>
              <a:rPr lang="sk-SK" b="1" dirty="0"/>
              <a:t>voľné kopy</a:t>
            </a:r>
            <a:br>
              <a:rPr lang="sk-SK" b="1" dirty="0"/>
            </a:br>
            <a:br>
              <a:rPr lang="sk-SK" b="1" dirty="0"/>
            </a:br>
            <a:r>
              <a:rPr lang="sk-SK" sz="2800" dirty="0"/>
              <a:t>V prípade , že po správnom zahratí PVK, NVK, kopu z autu, poprípade hodu od brány , zahrávajúci hráč odíde striedať a najbližší dotyk s loptou vykoná práve za neho  striedajúci hráč, rozhodca hru preruší a nariadi NVK z miesta kde sa tento hráč dotkne lopty.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E86F2FC-BAE5-9978-EE99-4F0FDEDDF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53385" cy="68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0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64870-5C0F-E256-0E34-F059D433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5091B9-7D52-088B-D1E9-2A08309DD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83B99-6098-649D-4987-B971CEDB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083"/>
            <a:ext cx="6894576" cy="856545"/>
          </a:xfrm>
        </p:spPr>
        <p:txBody>
          <a:bodyPr anchor="b">
            <a:normAutofit/>
          </a:bodyPr>
          <a:lstStyle/>
          <a:p>
            <a:pPr algn="ctr"/>
            <a:r>
              <a:rPr lang="en-CZ" sz="4000" b="1" dirty="0"/>
              <a:t>Pravidlo 14 – Pokutový kop</a:t>
            </a:r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EAFC8732-98FC-87E0-DE1B-8FF3F19A2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61C66440-B409-E20C-220C-F04CC9953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BCED2-2374-9CED-E81C-AD6E9EAFF378}"/>
              </a:ext>
            </a:extLst>
          </p:cNvPr>
          <p:cNvSpPr txBox="1"/>
          <p:nvPr/>
        </p:nvSpPr>
        <p:spPr>
          <a:xfrm>
            <a:off x="4273205" y="2614849"/>
            <a:ext cx="77325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highlight>
                  <a:srgbClr val="FFFF00"/>
                </a:highlight>
              </a:rPr>
              <a:t>Po nariadení pokutového kopu sa tento priestupok neráta medzi akumulované fauly.</a:t>
            </a:r>
            <a:endParaRPr lang="en-GB" sz="3600" b="1" dirty="0">
              <a:highlight>
                <a:srgbClr val="FFFF00"/>
              </a:highlight>
            </a:endParaRP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Akumulovaný faul je pripočítaný len pri nariadení priameho voľného kopu (PVK).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sz="2200" dirty="0"/>
          </a:p>
        </p:txBody>
      </p:sp>
    </p:spTree>
    <p:extLst>
      <p:ext uri="{BB962C8B-B14F-4D97-AF65-F5344CB8AC3E}">
        <p14:creationId xmlns:p14="http://schemas.microsoft.com/office/powerpoint/2010/main" val="57500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08CF8-3BD2-BE6C-8399-9AA024AA4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ECAC741-5E72-3DDE-0BD5-C36E30643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227EE-F1A1-169D-7770-E2CFE3B0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083"/>
            <a:ext cx="6894576" cy="856545"/>
          </a:xfrm>
        </p:spPr>
        <p:txBody>
          <a:bodyPr anchor="b">
            <a:normAutofit/>
          </a:bodyPr>
          <a:lstStyle/>
          <a:p>
            <a:pPr algn="ctr"/>
            <a:r>
              <a:rPr lang="en-CZ" sz="3600" b="1" dirty="0"/>
              <a:t>Pravidlo 14 – Pokutový kop</a:t>
            </a:r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691A49EC-B74F-70DB-0CB8-45AFBF153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CA1DCD81-BED2-07AA-C8A4-F5B72E739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DA921-4FFC-9A38-05BA-60CE25D1256D}"/>
              </a:ext>
            </a:extLst>
          </p:cNvPr>
          <p:cNvSpPr txBox="1"/>
          <p:nvPr/>
        </p:nvSpPr>
        <p:spPr>
          <a:xfrm>
            <a:off x="4052542" y="2380443"/>
            <a:ext cx="77325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V prípade , že pri zahrávaní pokutového kopu sa lopta okamžite, náhodne, neúmyselne dotkne nohy , ktorou hráč v danom momente nekope ( stojná noha ) bude nasledovať : </a:t>
            </a:r>
            <a:endParaRPr lang="sk-SK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/>
              <a:t>Je dosiahnutý gól – pokutový kop sa opakuje</a:t>
            </a:r>
            <a:endParaRPr lang="en-GB" sz="2200" dirty="0"/>
          </a:p>
          <a:p>
            <a:pPr lvl="1"/>
            <a:endParaRPr lang="en-GB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/>
              <a:t>Gól nie je dosiahnutý – NVK pre tím súpera ( rozhodca môže uplatniť výhodu v hre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 </a:t>
            </a:r>
            <a:r>
              <a:rPr lang="sk-SK" sz="2200" dirty="0"/>
              <a:t>V prípade kopov zo značky pokutové kopu – pokiaľ nie je dosiahnutý gól , bude tento kop zaznamenaný ako neúspešný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sz="2200" dirty="0"/>
          </a:p>
        </p:txBody>
      </p:sp>
    </p:spTree>
    <p:extLst>
      <p:ext uri="{BB962C8B-B14F-4D97-AF65-F5344CB8AC3E}">
        <p14:creationId xmlns:p14="http://schemas.microsoft.com/office/powerpoint/2010/main" val="14333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508429-11E5-FA0B-F0AA-FEDE30F3A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35E9F61-B27C-705E-A61A-5BDD27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550DD-BD47-C120-4D59-DB88BD6BE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85" y="1867782"/>
            <a:ext cx="6576147" cy="2226546"/>
          </a:xfrm>
        </p:spPr>
        <p:txBody>
          <a:bodyPr>
            <a:normAutofit/>
          </a:bodyPr>
          <a:lstStyle/>
          <a:p>
            <a:pPr algn="l"/>
            <a:r>
              <a:rPr lang="sk-SK" sz="4400" dirty="0"/>
              <a:t>Ďakujem za pozornosť ! </a:t>
            </a:r>
            <a:endParaRPr lang="en-CZ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8D922-3D80-C222-A8E9-F42E9EDC4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CZ" sz="1000" dirty="0"/>
              <a:t>	</a:t>
            </a:r>
          </a:p>
        </p:txBody>
      </p:sp>
      <p:pic>
        <p:nvPicPr>
          <p:cNvPr id="5" name="Picture 4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D1CA3D53-B89F-C8EA-49A5-2788F3E06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1" r="5881"/>
          <a:stretch/>
        </p:blipFill>
        <p:spPr>
          <a:xfrm>
            <a:off x="6450227" y="10"/>
            <a:ext cx="574177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893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743-5AB1-061A-10F8-79720838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083"/>
            <a:ext cx="6894576" cy="856545"/>
          </a:xfrm>
        </p:spPr>
        <p:txBody>
          <a:bodyPr anchor="b">
            <a:noAutofit/>
          </a:bodyPr>
          <a:lstStyle/>
          <a:p>
            <a:pPr algn="ctr"/>
            <a:r>
              <a:rPr lang="en-CZ" sz="2800" b="1" dirty="0"/>
              <a:t>Pravidlo 1 - Hrac</a:t>
            </a:r>
            <a:r>
              <a:rPr lang="sk-SK" sz="2800" b="1" dirty="0" err="1"/>
              <a:t>ia</a:t>
            </a:r>
            <a:r>
              <a:rPr lang="en-CZ" sz="2800" b="1" dirty="0"/>
              <a:t> plocha – </a:t>
            </a:r>
            <a:r>
              <a:rPr lang="sk-SK" sz="2800" b="1" dirty="0"/>
              <a:t>vyznačenie hracej </a:t>
            </a:r>
            <a:r>
              <a:rPr lang="en-CZ" sz="2800" b="1" dirty="0"/>
              <a:t>plochy</a:t>
            </a:r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DC7C1BF7-C9B3-AEC8-2CDC-221C1DBB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3629-69FE-4EE3-9A9A-482A2404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397" y="5213053"/>
            <a:ext cx="6963102" cy="4026872"/>
          </a:xfrm>
        </p:spPr>
        <p:txBody>
          <a:bodyPr>
            <a:noAutofit/>
          </a:bodyPr>
          <a:lstStyle/>
          <a:p>
            <a:r>
              <a:rPr lang="cs-CZ" sz="2400" dirty="0" err="1"/>
              <a:t>Dve</a:t>
            </a:r>
            <a:r>
              <a:rPr lang="cs-CZ" sz="2400" dirty="0"/>
              <a:t> </a:t>
            </a:r>
            <a:r>
              <a:rPr lang="cs-CZ" sz="2400" dirty="0" err="1"/>
              <a:t>kratšie</a:t>
            </a:r>
            <a:r>
              <a:rPr lang="cs-CZ" sz="2400" dirty="0"/>
              <a:t> </a:t>
            </a:r>
            <a:r>
              <a:rPr lang="cs-CZ" sz="2400" dirty="0" err="1"/>
              <a:t>čiary</a:t>
            </a:r>
            <a:r>
              <a:rPr lang="cs-CZ" sz="2400" dirty="0"/>
              <a:t> </a:t>
            </a:r>
            <a:r>
              <a:rPr lang="cs-CZ" sz="2400" dirty="0" err="1"/>
              <a:t>ohraničujúce</a:t>
            </a:r>
            <a:r>
              <a:rPr lang="cs-CZ" sz="2400" dirty="0"/>
              <a:t> HP sú koncové </a:t>
            </a:r>
            <a:r>
              <a:rPr lang="cs-CZ" sz="2400" dirty="0" err="1"/>
              <a:t>čiary</a:t>
            </a:r>
            <a:endParaRPr lang="cs-CZ" sz="2400" dirty="0"/>
          </a:p>
          <a:p>
            <a:r>
              <a:rPr lang="cs-CZ" sz="2400" dirty="0" err="1"/>
              <a:t>Časť</a:t>
            </a:r>
            <a:r>
              <a:rPr lang="cs-CZ" sz="2400" dirty="0"/>
              <a:t> </a:t>
            </a:r>
            <a:r>
              <a:rPr lang="cs-CZ" sz="2400" dirty="0" err="1"/>
              <a:t>každej</a:t>
            </a:r>
            <a:r>
              <a:rPr lang="cs-CZ" sz="2400" dirty="0"/>
              <a:t> </a:t>
            </a:r>
            <a:r>
              <a:rPr lang="cs-CZ" sz="2400" dirty="0" err="1"/>
              <a:t>koncovej</a:t>
            </a:r>
            <a:r>
              <a:rPr lang="cs-CZ" sz="2400" dirty="0"/>
              <a:t> </a:t>
            </a:r>
            <a:r>
              <a:rPr lang="cs-CZ" sz="2400" dirty="0" err="1"/>
              <a:t>čiary</a:t>
            </a:r>
            <a:r>
              <a:rPr lang="cs-CZ" sz="2400" dirty="0"/>
              <a:t> </a:t>
            </a:r>
            <a:r>
              <a:rPr lang="cs-CZ" sz="2400" dirty="0" err="1"/>
              <a:t>medzi</a:t>
            </a:r>
            <a:r>
              <a:rPr lang="cs-CZ" sz="2400" dirty="0"/>
              <a:t> </a:t>
            </a:r>
            <a:r>
              <a:rPr lang="cs-CZ" sz="2400" dirty="0" err="1"/>
              <a:t>bránkovými</a:t>
            </a:r>
            <a:r>
              <a:rPr lang="cs-CZ" sz="2400" dirty="0"/>
              <a:t> </a:t>
            </a:r>
            <a:r>
              <a:rPr lang="cs-CZ" sz="2400" dirty="0" err="1"/>
              <a:t>tyčami</a:t>
            </a:r>
            <a:r>
              <a:rPr lang="cs-CZ" sz="2400" dirty="0"/>
              <a:t> v </a:t>
            </a:r>
            <a:r>
              <a:rPr lang="cs-CZ" sz="2400" dirty="0" err="1"/>
              <a:t>normálnej</a:t>
            </a:r>
            <a:r>
              <a:rPr lang="cs-CZ" sz="2400" dirty="0"/>
              <a:t> </a:t>
            </a:r>
            <a:r>
              <a:rPr lang="cs-CZ" sz="2400" dirty="0" err="1"/>
              <a:t>polohe</a:t>
            </a:r>
            <a:r>
              <a:rPr lang="cs-CZ" sz="2400" dirty="0"/>
              <a:t> </a:t>
            </a:r>
            <a:r>
              <a:rPr lang="cs-CZ" sz="2400" dirty="0" err="1"/>
              <a:t>sa</a:t>
            </a:r>
            <a:r>
              <a:rPr lang="cs-CZ" sz="2400" dirty="0"/>
              <a:t> volá </a:t>
            </a:r>
            <a:r>
              <a:rPr lang="cs-CZ" sz="2400" dirty="0" err="1"/>
              <a:t>bránková</a:t>
            </a:r>
            <a:r>
              <a:rPr lang="cs-CZ" sz="2400" dirty="0"/>
              <a:t> </a:t>
            </a:r>
            <a:r>
              <a:rPr lang="cs-CZ" sz="2400" dirty="0" err="1"/>
              <a:t>čiara</a:t>
            </a:r>
            <a:r>
              <a:rPr lang="cs-CZ" sz="2400" dirty="0"/>
              <a:t> </a:t>
            </a:r>
          </a:p>
          <a:p>
            <a:endParaRPr lang="cs-CZ" sz="2400" b="1" dirty="0"/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1005A-FFD6-1970-F6DD-4F44E25E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796" y="1513101"/>
            <a:ext cx="7927575" cy="35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1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02C12-0228-FFD6-7467-93487EBA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5E6E154-B673-9C52-EBA7-BF747464D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4A7BB-088C-FE32-E7D6-C879E7AA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083"/>
            <a:ext cx="6894576" cy="856545"/>
          </a:xfrm>
        </p:spPr>
        <p:txBody>
          <a:bodyPr anchor="b">
            <a:noAutofit/>
          </a:bodyPr>
          <a:lstStyle/>
          <a:p>
            <a:pPr algn="ctr"/>
            <a:r>
              <a:rPr lang="en-CZ" sz="3600" b="1" dirty="0"/>
              <a:t>Pravidlo 1 – </a:t>
            </a:r>
            <a:r>
              <a:rPr lang="sk-SK" sz="3600" b="1" dirty="0"/>
              <a:t>hracia plocha – posunutie bránky</a:t>
            </a:r>
            <a:endParaRPr lang="en-CZ" sz="3600" b="1" dirty="0"/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6BF6BD1A-76FA-4F09-DDA2-FB135084B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7DD6657F-05CA-9273-8571-6E29A26E8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CD0C-02F8-B853-87D4-9BE10556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189" y="2001892"/>
            <a:ext cx="7779763" cy="47128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/>
              <a:t>V </a:t>
            </a:r>
            <a:r>
              <a:rPr lang="cs-CZ" sz="3200" dirty="0" err="1"/>
              <a:t>prípade</a:t>
            </a:r>
            <a:r>
              <a:rPr lang="cs-CZ" sz="3200" dirty="0"/>
              <a:t>, že je </a:t>
            </a:r>
            <a:r>
              <a:rPr lang="cs-CZ" sz="3200" dirty="0" err="1"/>
              <a:t>bránka</a:t>
            </a:r>
            <a:r>
              <a:rPr lang="cs-CZ" sz="3200" dirty="0"/>
              <a:t> posunutá </a:t>
            </a:r>
            <a:r>
              <a:rPr lang="cs-CZ" sz="3200" dirty="0" err="1"/>
              <a:t>alebo</a:t>
            </a:r>
            <a:r>
              <a:rPr lang="cs-CZ" sz="3200" dirty="0"/>
              <a:t> </a:t>
            </a:r>
            <a:r>
              <a:rPr lang="cs-CZ" sz="3200" dirty="0" err="1"/>
              <a:t>prevrátená</a:t>
            </a:r>
            <a:r>
              <a:rPr lang="cs-CZ" sz="3200" dirty="0"/>
              <a:t> , </a:t>
            </a:r>
            <a:r>
              <a:rPr lang="cs-CZ" sz="3200" dirty="0" err="1"/>
              <a:t>sa</a:t>
            </a:r>
            <a:r>
              <a:rPr lang="cs-CZ" sz="3200" dirty="0"/>
              <a:t> </a:t>
            </a:r>
            <a:r>
              <a:rPr lang="cs-CZ" sz="3200" dirty="0" err="1"/>
              <a:t>dosiahnutie</a:t>
            </a:r>
            <a:r>
              <a:rPr lang="cs-CZ" sz="3200" dirty="0"/>
              <a:t> gólu určí na základe toho , či </a:t>
            </a:r>
            <a:r>
              <a:rPr lang="cs-CZ" sz="3200" dirty="0" err="1"/>
              <a:t>lopta</a:t>
            </a:r>
            <a:r>
              <a:rPr lang="cs-CZ" sz="3200" dirty="0"/>
              <a:t> celým </a:t>
            </a:r>
            <a:r>
              <a:rPr lang="cs-CZ" sz="3200" dirty="0" err="1"/>
              <a:t>objemom</a:t>
            </a:r>
            <a:r>
              <a:rPr lang="cs-CZ" sz="3200" dirty="0"/>
              <a:t> </a:t>
            </a:r>
            <a:r>
              <a:rPr lang="cs-CZ" sz="3200" dirty="0" err="1"/>
              <a:t>prekročila</a:t>
            </a:r>
            <a:r>
              <a:rPr lang="cs-CZ" sz="3200" dirty="0"/>
              <a:t> </a:t>
            </a:r>
            <a:r>
              <a:rPr lang="cs-CZ" sz="3200" dirty="0" err="1"/>
              <a:t>bránkovú</a:t>
            </a:r>
            <a:r>
              <a:rPr lang="cs-CZ" sz="3200" dirty="0"/>
              <a:t> </a:t>
            </a:r>
            <a:r>
              <a:rPr lang="cs-CZ" sz="3200" dirty="0" err="1"/>
              <a:t>čiaru</a:t>
            </a:r>
            <a:r>
              <a:rPr lang="cs-CZ" sz="3200" dirty="0"/>
              <a:t> v </a:t>
            </a:r>
            <a:r>
              <a:rPr lang="cs-CZ" sz="3200" dirty="0" err="1"/>
              <a:t>mieste</a:t>
            </a:r>
            <a:r>
              <a:rPr lang="cs-CZ" sz="3200" dirty="0"/>
              <a:t> , kde by </a:t>
            </a:r>
            <a:r>
              <a:rPr lang="cs-CZ" sz="3200" dirty="0" err="1"/>
              <a:t>sa</a:t>
            </a:r>
            <a:r>
              <a:rPr lang="cs-CZ" sz="3200" dirty="0"/>
              <a:t> </a:t>
            </a:r>
            <a:r>
              <a:rPr lang="cs-CZ" sz="3200" dirty="0" err="1"/>
              <a:t>normálne</a:t>
            </a:r>
            <a:r>
              <a:rPr lang="cs-CZ" sz="3200" dirty="0"/>
              <a:t> </a:t>
            </a:r>
            <a:r>
              <a:rPr lang="cs-CZ" sz="3200" dirty="0" err="1"/>
              <a:t>nachádzali</a:t>
            </a:r>
            <a:r>
              <a:rPr lang="cs-CZ" sz="3200" dirty="0"/>
              <a:t> </a:t>
            </a:r>
            <a:r>
              <a:rPr lang="cs-CZ" sz="3200" dirty="0" err="1"/>
              <a:t>bránkové</a:t>
            </a:r>
            <a:r>
              <a:rPr lang="cs-CZ" sz="3200" dirty="0"/>
              <a:t> tyče a </a:t>
            </a:r>
            <a:r>
              <a:rPr lang="cs-CZ" sz="3200" b="1" dirty="0" err="1">
                <a:solidFill>
                  <a:srgbClr val="FF0000"/>
                </a:solidFill>
              </a:rPr>
              <a:t>priestor</a:t>
            </a:r>
            <a:r>
              <a:rPr lang="cs-CZ" sz="3200" b="1" dirty="0">
                <a:solidFill>
                  <a:srgbClr val="FF0000"/>
                </a:solidFill>
              </a:rPr>
              <a:t> pod </a:t>
            </a:r>
            <a:r>
              <a:rPr lang="cs-CZ" sz="3200" b="1" dirty="0" err="1">
                <a:solidFill>
                  <a:srgbClr val="FF0000"/>
                </a:solidFill>
              </a:rPr>
              <a:t>brvnom</a:t>
            </a:r>
            <a:r>
              <a:rPr lang="cs-CZ" sz="3200" dirty="0"/>
              <a:t>, bez </a:t>
            </a:r>
            <a:r>
              <a:rPr lang="cs-CZ" sz="3200" dirty="0" err="1"/>
              <a:t>ohľadu</a:t>
            </a:r>
            <a:r>
              <a:rPr lang="cs-CZ" sz="3200" dirty="0"/>
              <a:t> na to či </a:t>
            </a:r>
            <a:r>
              <a:rPr lang="cs-CZ" sz="3200" dirty="0" err="1"/>
              <a:t>sa</a:t>
            </a:r>
            <a:r>
              <a:rPr lang="cs-CZ" sz="3200" dirty="0"/>
              <a:t> </a:t>
            </a:r>
            <a:r>
              <a:rPr lang="cs-CZ" sz="3200" dirty="0" err="1"/>
              <a:t>lopta</a:t>
            </a:r>
            <a:r>
              <a:rPr lang="cs-CZ" sz="3200" dirty="0"/>
              <a:t> dotkla </a:t>
            </a:r>
            <a:r>
              <a:rPr lang="cs-CZ" sz="3200" dirty="0" err="1"/>
              <a:t>alebo</a:t>
            </a:r>
            <a:r>
              <a:rPr lang="cs-CZ" sz="3200" dirty="0"/>
              <a:t> nedotkla tyčí </a:t>
            </a:r>
            <a:r>
              <a:rPr lang="cs-CZ" sz="3200" dirty="0" err="1"/>
              <a:t>alebo</a:t>
            </a:r>
            <a:r>
              <a:rPr lang="cs-CZ" sz="3200" dirty="0"/>
              <a:t> </a:t>
            </a:r>
            <a:r>
              <a:rPr lang="cs-CZ" sz="3200" dirty="0" err="1"/>
              <a:t>brvna</a:t>
            </a:r>
            <a:r>
              <a:rPr lang="cs-CZ" sz="3200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73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B4C1D-920F-F79B-3FD8-B2258090A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0069E71-0E78-6BBB-04C9-35AB0B8AF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5EEFE-3C7B-7862-9F30-62702FCD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083"/>
            <a:ext cx="6894576" cy="856545"/>
          </a:xfrm>
        </p:spPr>
        <p:txBody>
          <a:bodyPr anchor="b">
            <a:noAutofit/>
          </a:bodyPr>
          <a:lstStyle/>
          <a:p>
            <a:pPr algn="ctr"/>
            <a:r>
              <a:rPr lang="en-CZ" sz="3200" b="1" dirty="0"/>
              <a:t>Pravidlo 8 </a:t>
            </a:r>
            <a:r>
              <a:rPr lang="en-CZ" sz="3200" dirty="0"/>
              <a:t>– </a:t>
            </a:r>
            <a:r>
              <a:rPr lang="pl-PL" sz="3200" b="1" dirty="0"/>
              <a:t>Začiatok hry a nadviazanie na hru</a:t>
            </a:r>
            <a:endParaRPr lang="en-CZ" sz="3200" b="1" dirty="0"/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3742C0E7-0128-3406-E985-03AFED346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F9EBB7B-E993-5B59-F362-1BDEB2311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311A-4D00-52F0-500D-BAF0C10F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371" y="2500975"/>
            <a:ext cx="6963102" cy="402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Jeden z </a:t>
            </a:r>
            <a:r>
              <a:rPr lang="cs-CZ" dirty="0" err="1"/>
              <a:t>rozhodcov</a:t>
            </a:r>
            <a:r>
              <a:rPr lang="cs-CZ" dirty="0"/>
              <a:t> vhodí </a:t>
            </a:r>
            <a:r>
              <a:rPr lang="cs-CZ" dirty="0" err="1"/>
              <a:t>loptu</a:t>
            </a:r>
            <a:r>
              <a:rPr lang="cs-CZ" dirty="0"/>
              <a:t> </a:t>
            </a:r>
            <a:r>
              <a:rPr lang="cs-CZ" dirty="0" err="1"/>
              <a:t>jednému</a:t>
            </a:r>
            <a:r>
              <a:rPr lang="cs-CZ" dirty="0"/>
              <a:t> hráčovi toho </a:t>
            </a:r>
            <a:r>
              <a:rPr lang="cs-CZ" dirty="0" err="1"/>
              <a:t>tímu</a:t>
            </a:r>
            <a:r>
              <a:rPr lang="cs-CZ" dirty="0"/>
              <a:t> , </a:t>
            </a:r>
            <a:r>
              <a:rPr lang="cs-CZ" dirty="0" err="1"/>
              <a:t>ktorý</a:t>
            </a:r>
            <a:r>
              <a:rPr lang="cs-CZ" dirty="0"/>
              <a:t> </a:t>
            </a:r>
            <a:r>
              <a:rPr lang="cs-CZ" dirty="0" err="1"/>
              <a:t>mal</a:t>
            </a:r>
            <a:r>
              <a:rPr lang="cs-CZ" dirty="0"/>
              <a:t> v čase </a:t>
            </a:r>
            <a:r>
              <a:rPr lang="cs-CZ" dirty="0" err="1"/>
              <a:t>prerušenia</a:t>
            </a:r>
            <a:r>
              <a:rPr lang="cs-CZ" dirty="0"/>
              <a:t> hry </a:t>
            </a:r>
            <a:r>
              <a:rPr lang="cs-CZ" dirty="0" err="1"/>
              <a:t>loptu</a:t>
            </a:r>
            <a:r>
              <a:rPr lang="cs-CZ" dirty="0"/>
              <a:t> v </a:t>
            </a:r>
            <a:r>
              <a:rPr lang="cs-CZ" dirty="0" err="1"/>
              <a:t>držaní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by </a:t>
            </a:r>
            <a:r>
              <a:rPr lang="cs-CZ" dirty="0" err="1"/>
              <a:t>ju</a:t>
            </a:r>
            <a:r>
              <a:rPr lang="cs-CZ" dirty="0"/>
              <a:t> získal, </a:t>
            </a:r>
            <a:r>
              <a:rPr lang="cs-CZ" dirty="0" err="1"/>
              <a:t>pokiaľ</a:t>
            </a:r>
            <a:r>
              <a:rPr lang="cs-CZ" dirty="0"/>
              <a:t> to </a:t>
            </a:r>
            <a:r>
              <a:rPr lang="cs-CZ" dirty="0" err="1"/>
              <a:t>rozhodcovia</a:t>
            </a:r>
            <a:r>
              <a:rPr lang="cs-CZ" dirty="0"/>
              <a:t> </a:t>
            </a:r>
            <a:r>
              <a:rPr lang="cs-CZ" dirty="0" err="1"/>
              <a:t>vedia</a:t>
            </a:r>
            <a:r>
              <a:rPr lang="cs-CZ" dirty="0"/>
              <a:t> </a:t>
            </a:r>
            <a:r>
              <a:rPr lang="cs-CZ" dirty="0" err="1"/>
              <a:t>určiť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</a:t>
            </a:r>
            <a:r>
              <a:rPr lang="cs-CZ" dirty="0" err="1"/>
              <a:t>opačnom</a:t>
            </a:r>
            <a:r>
              <a:rPr lang="cs-CZ" dirty="0"/>
              <a:t> </a:t>
            </a:r>
            <a:r>
              <a:rPr lang="cs-CZ" dirty="0" err="1"/>
              <a:t>prípade</a:t>
            </a:r>
            <a:r>
              <a:rPr lang="cs-CZ" dirty="0"/>
              <a:t> je </a:t>
            </a:r>
            <a:r>
              <a:rPr lang="cs-CZ" dirty="0" err="1"/>
              <a:t>lopta</a:t>
            </a:r>
            <a:r>
              <a:rPr lang="cs-CZ" dirty="0"/>
              <a:t> </a:t>
            </a:r>
            <a:r>
              <a:rPr lang="cs-CZ" dirty="0" err="1"/>
              <a:t>vhodená</a:t>
            </a:r>
            <a:r>
              <a:rPr lang="cs-CZ" dirty="0"/>
              <a:t> </a:t>
            </a:r>
            <a:r>
              <a:rPr lang="cs-CZ" dirty="0" err="1"/>
              <a:t>jednému</a:t>
            </a:r>
            <a:r>
              <a:rPr lang="cs-CZ" dirty="0"/>
              <a:t> hráčovi toho </a:t>
            </a:r>
            <a:r>
              <a:rPr lang="cs-CZ" dirty="0" err="1"/>
              <a:t>tímu</a:t>
            </a:r>
            <a:r>
              <a:rPr lang="cs-CZ" dirty="0"/>
              <a:t>, </a:t>
            </a:r>
            <a:r>
              <a:rPr lang="cs-CZ" dirty="0" err="1"/>
              <a:t>ktorý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lopty</a:t>
            </a:r>
            <a:r>
              <a:rPr lang="cs-CZ" dirty="0"/>
              <a:t> </a:t>
            </a:r>
            <a:r>
              <a:rPr lang="cs-CZ" dirty="0" err="1"/>
              <a:t>dotkol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posledný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38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5AE8B1-512D-75ED-84BE-9D6240FD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6974456-5BE0-1E71-5D38-A3CFC603D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7E999-8681-B0AD-53F1-4C565248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10520"/>
            <a:ext cx="6894576" cy="986017"/>
          </a:xfrm>
        </p:spPr>
        <p:txBody>
          <a:bodyPr anchor="b">
            <a:normAutofit/>
          </a:bodyPr>
          <a:lstStyle/>
          <a:p>
            <a:pPr algn="ctr"/>
            <a:r>
              <a:rPr lang="en-CZ" sz="3600" b="1" dirty="0"/>
              <a:t>Pravidlo 9 – </a:t>
            </a:r>
            <a:r>
              <a:rPr lang="sk-SK" sz="3600" b="1" dirty="0"/>
              <a:t>Lopta v hre a mimo hry </a:t>
            </a:r>
            <a:endParaRPr lang="en-CZ" sz="3600" b="1" dirty="0"/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5E87478F-58C6-D7DB-47AB-75C444507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9544128C-D1BB-FF4C-EB6D-D452EE807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A99CB-2DDA-98AC-2CC6-80B7EEE2D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303" y="1999096"/>
            <a:ext cx="6963102" cy="40268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sk-SK" dirty="0"/>
              <a:t>V prípade, že člen realizačného tímu, náhradník, vylúčený hráč alebo hráč, (ktorý je dočasne mimo hracej plochy , napríklad kvôli zraneniu) , ktorý sa neúmyselne dotkne lopty , ktorá je v hre a zjavne smeruje mimo hraciu plochu, bude hra prerušená a na hru bude nadviazané NVK bez nutnosti udelenia osobného trestu.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22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B9442-803E-0E08-2076-5CD67C4C1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2EE528-B48D-E74E-DA03-ADA19EE0E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55AF-E9C8-7AB7-3710-FE4E0B30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083"/>
            <a:ext cx="6894576" cy="856545"/>
          </a:xfrm>
        </p:spPr>
        <p:txBody>
          <a:bodyPr anchor="b">
            <a:noAutofit/>
          </a:bodyPr>
          <a:lstStyle/>
          <a:p>
            <a:pPr algn="ctr"/>
            <a:r>
              <a:rPr lang="en-CZ" sz="3200" b="1" dirty="0"/>
              <a:t>Pravidlo 12 – </a:t>
            </a:r>
            <a:r>
              <a:rPr lang="sk-SK" sz="3200" b="1" dirty="0"/>
              <a:t>Zakázaná hra a nešportové správanie - vylúčenie</a:t>
            </a:r>
            <a:endParaRPr lang="en-CZ" sz="3200" b="1" dirty="0"/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81790237-977B-8D39-7952-BA2E409C9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86523F97-9468-A016-989A-BB1DBB99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EE3B-7515-21CC-44CE-EEBE4CF4B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133" y="2616294"/>
            <a:ext cx="6963102" cy="402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 err="1"/>
              <a:t>Pri</a:t>
            </a:r>
            <a:r>
              <a:rPr lang="cs-CZ" sz="2200" dirty="0"/>
              <a:t> určovaní, či </a:t>
            </a:r>
            <a:r>
              <a:rPr lang="cs-CZ" sz="2200" dirty="0" err="1"/>
              <a:t>sa</a:t>
            </a:r>
            <a:r>
              <a:rPr lang="cs-CZ" sz="2200" dirty="0"/>
              <a:t> jedná o </a:t>
            </a:r>
            <a:r>
              <a:rPr lang="cs-CZ" sz="2200" dirty="0" err="1"/>
              <a:t>jasnú</a:t>
            </a:r>
            <a:r>
              <a:rPr lang="cs-CZ" sz="2200" dirty="0"/>
              <a:t> </a:t>
            </a:r>
            <a:r>
              <a:rPr lang="cs-CZ" sz="2200" dirty="0" err="1"/>
              <a:t>gólovú</a:t>
            </a:r>
            <a:r>
              <a:rPr lang="cs-CZ" sz="2200" dirty="0"/>
              <a:t> </a:t>
            </a:r>
            <a:r>
              <a:rPr lang="cs-CZ" sz="2200" dirty="0" err="1"/>
              <a:t>příležitosť</a:t>
            </a:r>
            <a:r>
              <a:rPr lang="cs-CZ" sz="2200" dirty="0"/>
              <a:t> , musí </a:t>
            </a:r>
            <a:r>
              <a:rPr lang="cs-CZ" sz="2200" dirty="0" err="1"/>
              <a:t>rozhodca</a:t>
            </a:r>
            <a:r>
              <a:rPr lang="cs-CZ" sz="2200" dirty="0"/>
              <a:t> </a:t>
            </a:r>
            <a:r>
              <a:rPr lang="cs-CZ" sz="2200" dirty="0" err="1"/>
              <a:t>vziať</a:t>
            </a:r>
            <a:r>
              <a:rPr lang="cs-CZ" sz="2200" dirty="0"/>
              <a:t> v úvahu </a:t>
            </a:r>
            <a:r>
              <a:rPr lang="cs-CZ" sz="2200" dirty="0" err="1"/>
              <a:t>nasledujúce</a:t>
            </a:r>
            <a:r>
              <a:rPr lang="cs-CZ" sz="2200" dirty="0"/>
              <a:t> faktory:	</a:t>
            </a:r>
            <a:endParaRPr lang="en-CZ" sz="2200" dirty="0"/>
          </a:p>
          <a:p>
            <a:pPr lvl="0"/>
            <a:r>
              <a:rPr lang="cs-CZ" sz="2200" dirty="0" err="1"/>
              <a:t>Vzdialenosť</a:t>
            </a:r>
            <a:r>
              <a:rPr lang="cs-CZ" sz="2200" dirty="0"/>
              <a:t> </a:t>
            </a:r>
            <a:r>
              <a:rPr lang="cs-CZ" sz="2200" dirty="0" err="1"/>
              <a:t>medzi</a:t>
            </a:r>
            <a:r>
              <a:rPr lang="cs-CZ" sz="2200" dirty="0"/>
              <a:t> </a:t>
            </a:r>
            <a:r>
              <a:rPr lang="cs-CZ" sz="2200" dirty="0" err="1"/>
              <a:t>miestom</a:t>
            </a:r>
            <a:r>
              <a:rPr lang="cs-CZ" sz="2200" dirty="0"/>
              <a:t> </a:t>
            </a:r>
            <a:r>
              <a:rPr lang="cs-CZ" sz="2200" dirty="0" err="1"/>
              <a:t>priestupku</a:t>
            </a:r>
            <a:r>
              <a:rPr lang="cs-CZ" sz="2200" dirty="0"/>
              <a:t> a </a:t>
            </a:r>
            <a:r>
              <a:rPr lang="cs-CZ" sz="2200" dirty="0" err="1"/>
              <a:t>bránkou</a:t>
            </a:r>
            <a:endParaRPr lang="en-CZ" sz="2200" dirty="0"/>
          </a:p>
          <a:p>
            <a:pPr lvl="0"/>
            <a:r>
              <a:rPr lang="sk-SK" sz="2200" dirty="0"/>
              <a:t>Smer útočnej akcie</a:t>
            </a:r>
            <a:endParaRPr lang="en-CZ" sz="2200" dirty="0"/>
          </a:p>
          <a:p>
            <a:pPr lvl="0"/>
            <a:r>
              <a:rPr lang="cs-CZ" sz="2200" dirty="0" err="1"/>
              <a:t>Pravdepodobnosť</a:t>
            </a:r>
            <a:r>
              <a:rPr lang="cs-CZ" sz="2200" dirty="0"/>
              <a:t> </a:t>
            </a:r>
            <a:r>
              <a:rPr lang="cs-CZ" sz="2200" dirty="0" err="1"/>
              <a:t>udržania</a:t>
            </a:r>
            <a:r>
              <a:rPr lang="cs-CZ" sz="2200" dirty="0"/>
              <a:t> </a:t>
            </a:r>
            <a:r>
              <a:rPr lang="cs-CZ" sz="2200" dirty="0" err="1"/>
              <a:t>alebo</a:t>
            </a:r>
            <a:r>
              <a:rPr lang="cs-CZ" sz="2200" dirty="0"/>
              <a:t> </a:t>
            </a:r>
            <a:r>
              <a:rPr lang="cs-CZ" sz="2200" dirty="0" err="1"/>
              <a:t>získania</a:t>
            </a:r>
            <a:r>
              <a:rPr lang="cs-CZ" sz="2200" dirty="0"/>
              <a:t> kontroly </a:t>
            </a:r>
            <a:r>
              <a:rPr lang="cs-CZ" sz="2200" dirty="0" err="1"/>
              <a:t>lopty</a:t>
            </a:r>
            <a:endParaRPr lang="en-CZ" sz="2200" dirty="0"/>
          </a:p>
          <a:p>
            <a:pPr lvl="0"/>
            <a:r>
              <a:rPr lang="cs-CZ" sz="2200" dirty="0" err="1"/>
              <a:t>Postavenie</a:t>
            </a:r>
            <a:r>
              <a:rPr lang="cs-CZ" sz="2200" dirty="0"/>
              <a:t> a počet </a:t>
            </a:r>
            <a:r>
              <a:rPr lang="cs-CZ" sz="2200" dirty="0" err="1">
                <a:solidFill>
                  <a:srgbClr val="FF0000"/>
                </a:solidFill>
              </a:rPr>
              <a:t>aktívnych</a:t>
            </a:r>
            <a:r>
              <a:rPr lang="cs-CZ" sz="2200" dirty="0"/>
              <a:t> </a:t>
            </a:r>
            <a:r>
              <a:rPr lang="cs-CZ" sz="2200" dirty="0" err="1"/>
              <a:t>brániacich</a:t>
            </a:r>
            <a:r>
              <a:rPr lang="cs-CZ" sz="2200" dirty="0"/>
              <a:t> </a:t>
            </a:r>
            <a:r>
              <a:rPr lang="cs-CZ" sz="2200" dirty="0" err="1"/>
              <a:t>hráčov</a:t>
            </a:r>
            <a:r>
              <a:rPr lang="cs-CZ" sz="2200" dirty="0"/>
              <a:t> </a:t>
            </a:r>
            <a:r>
              <a:rPr lang="cs-CZ" sz="2200" dirty="0" err="1"/>
              <a:t>vrátane</a:t>
            </a:r>
            <a:r>
              <a:rPr lang="cs-CZ" sz="2200" dirty="0"/>
              <a:t> </a:t>
            </a:r>
            <a:r>
              <a:rPr lang="cs-CZ" sz="2200" dirty="0" err="1"/>
              <a:t>brankára</a:t>
            </a:r>
            <a:endParaRPr lang="en-CZ" sz="2200" dirty="0"/>
          </a:p>
          <a:p>
            <a:pPr lvl="0"/>
            <a:r>
              <a:rPr lang="cs-CZ" sz="2200" dirty="0"/>
              <a:t>To či je </a:t>
            </a:r>
            <a:r>
              <a:rPr lang="cs-CZ" sz="2200" dirty="0" err="1"/>
              <a:t>bránka</a:t>
            </a:r>
            <a:r>
              <a:rPr lang="cs-CZ" sz="2200" dirty="0"/>
              <a:t> </a:t>
            </a:r>
            <a:r>
              <a:rPr lang="cs-CZ" sz="2200" dirty="0" err="1"/>
              <a:t>chránená</a:t>
            </a:r>
            <a:r>
              <a:rPr lang="cs-CZ" sz="2200" dirty="0"/>
              <a:t> ( </a:t>
            </a:r>
            <a:r>
              <a:rPr lang="cs-CZ" sz="2200" dirty="0" err="1"/>
              <a:t>brankárom</a:t>
            </a:r>
            <a:r>
              <a:rPr lang="cs-CZ" sz="2200" dirty="0"/>
              <a:t> ) </a:t>
            </a:r>
            <a:endParaRPr lang="cs-CZ" dirty="0"/>
          </a:p>
          <a:p>
            <a:pPr lvl="0"/>
            <a:r>
              <a:rPr lang="cs-CZ" sz="2200" dirty="0" err="1">
                <a:solidFill>
                  <a:srgbClr val="FF0000"/>
                </a:solidFill>
              </a:rPr>
              <a:t>Postavenie</a:t>
            </a:r>
            <a:r>
              <a:rPr lang="cs-CZ" sz="2200" dirty="0">
                <a:solidFill>
                  <a:srgbClr val="FF0000"/>
                </a:solidFill>
              </a:rPr>
              <a:t> a počet </a:t>
            </a:r>
            <a:r>
              <a:rPr lang="cs-CZ" sz="2200" dirty="0" err="1">
                <a:solidFill>
                  <a:srgbClr val="FF0000"/>
                </a:solidFill>
              </a:rPr>
              <a:t>aktívnych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útočiacich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hráčov</a:t>
            </a:r>
            <a:endParaRPr lang="cs-CZ" sz="22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CZ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4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29A02-21F7-8DEB-B16A-D39C701FE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E9E6422-FF23-9D61-A725-81D1A1659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25827-77F4-9956-8BD6-E072B9EA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658" y="133255"/>
            <a:ext cx="6894576" cy="85654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CZ" sz="2800" b="1" dirty="0"/>
              <a:t>Pravidlo 12 –  </a:t>
            </a:r>
            <a:r>
              <a:rPr lang="sk-SK" sz="2800" b="1" dirty="0"/>
              <a:t>Zakázaná hra a nešportové správanie - vylúčenie</a:t>
            </a:r>
            <a:endParaRPr lang="en-CZ" sz="2800" b="1" dirty="0"/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F956C554-E3E0-92DE-D634-63123D1D9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186D2FB3-097B-1E31-F161-E92B0DB1F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9FBC6-E352-F3E5-E4AD-8BB804B6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132" y="1054017"/>
            <a:ext cx="6963102" cy="5026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 err="1"/>
              <a:t>Bránka</a:t>
            </a:r>
            <a:r>
              <a:rPr lang="cs-CZ" sz="2200" dirty="0"/>
              <a:t> </a:t>
            </a:r>
            <a:r>
              <a:rPr lang="cs-CZ" sz="2200" dirty="0" err="1"/>
              <a:t>sa</a:t>
            </a:r>
            <a:r>
              <a:rPr lang="cs-CZ" sz="2200" dirty="0"/>
              <a:t> považuje za </a:t>
            </a:r>
            <a:r>
              <a:rPr lang="cs-CZ" sz="2200" dirty="0" err="1"/>
              <a:t>chránenú</a:t>
            </a:r>
            <a:r>
              <a:rPr lang="cs-CZ" sz="2200" dirty="0"/>
              <a:t> </a:t>
            </a:r>
            <a:r>
              <a:rPr lang="cs-CZ" sz="2200" dirty="0" err="1"/>
              <a:t>ak</a:t>
            </a:r>
            <a:r>
              <a:rPr lang="cs-CZ" sz="2200" dirty="0"/>
              <a:t> </a:t>
            </a:r>
            <a:r>
              <a:rPr lang="cs-CZ" sz="2200" dirty="0" err="1"/>
              <a:t>sa</a:t>
            </a:r>
            <a:r>
              <a:rPr lang="cs-CZ" sz="2200" dirty="0"/>
              <a:t> </a:t>
            </a:r>
            <a:r>
              <a:rPr lang="cs-CZ" sz="2200" dirty="0" err="1"/>
              <a:t>brankár</a:t>
            </a:r>
            <a:r>
              <a:rPr lang="cs-CZ" sz="2200" dirty="0"/>
              <a:t> </a:t>
            </a:r>
            <a:r>
              <a:rPr lang="cs-CZ" sz="2200" dirty="0" err="1"/>
              <a:t>nachádza</a:t>
            </a:r>
            <a:r>
              <a:rPr lang="cs-CZ" sz="2200" dirty="0"/>
              <a:t> </a:t>
            </a:r>
            <a:r>
              <a:rPr lang="cs-CZ" sz="2200" dirty="0" err="1"/>
              <a:t>vo</a:t>
            </a:r>
            <a:r>
              <a:rPr lang="cs-CZ" sz="2200" dirty="0"/>
              <a:t> </a:t>
            </a:r>
            <a:r>
              <a:rPr lang="cs-CZ" sz="2200" dirty="0" err="1"/>
              <a:t>vlastnom</a:t>
            </a:r>
            <a:r>
              <a:rPr lang="cs-CZ" sz="2200" dirty="0"/>
              <a:t> PÚ a zároveň </a:t>
            </a:r>
            <a:r>
              <a:rPr lang="cs-CZ" sz="2200" dirty="0" err="1"/>
              <a:t>sa</a:t>
            </a:r>
            <a:r>
              <a:rPr lang="cs-CZ" sz="2200" dirty="0"/>
              <a:t> </a:t>
            </a:r>
            <a:r>
              <a:rPr lang="cs-CZ" sz="2200" dirty="0" err="1"/>
              <a:t>nachádza</a:t>
            </a:r>
            <a:r>
              <a:rPr lang="cs-CZ" sz="2200" dirty="0"/>
              <a:t> </a:t>
            </a:r>
            <a:r>
              <a:rPr lang="cs-CZ" sz="2200" dirty="0" err="1"/>
              <a:t>sa</a:t>
            </a:r>
            <a:r>
              <a:rPr lang="cs-CZ" sz="2200" dirty="0"/>
              <a:t> </a:t>
            </a:r>
            <a:r>
              <a:rPr lang="cs-CZ" sz="2200" dirty="0" err="1"/>
              <a:t>vo</a:t>
            </a:r>
            <a:r>
              <a:rPr lang="cs-CZ" sz="2200" dirty="0"/>
              <a:t> </a:t>
            </a:r>
            <a:r>
              <a:rPr lang="cs-CZ" sz="2200" dirty="0" err="1"/>
              <a:t>vnútri</a:t>
            </a:r>
            <a:r>
              <a:rPr lang="cs-CZ" sz="2200" dirty="0"/>
              <a:t> </a:t>
            </a:r>
            <a:r>
              <a:rPr lang="cs-CZ" sz="2200" dirty="0" err="1"/>
              <a:t>pomyselného</a:t>
            </a:r>
            <a:r>
              <a:rPr lang="cs-CZ" sz="2200" dirty="0"/>
              <a:t> </a:t>
            </a:r>
            <a:r>
              <a:rPr lang="cs-CZ" sz="2200" dirty="0" err="1"/>
              <a:t>trojuholníka</a:t>
            </a:r>
            <a:r>
              <a:rPr lang="cs-CZ" sz="2200" dirty="0"/>
              <a:t> </a:t>
            </a:r>
            <a:r>
              <a:rPr lang="cs-CZ" sz="2200" dirty="0" err="1"/>
              <a:t>tvoreného</a:t>
            </a:r>
            <a:r>
              <a:rPr lang="cs-CZ" sz="2200" dirty="0"/>
              <a:t> brankovými </a:t>
            </a:r>
            <a:r>
              <a:rPr lang="cs-CZ" sz="2200" dirty="0" err="1"/>
              <a:t>tyčami</a:t>
            </a:r>
            <a:r>
              <a:rPr lang="cs-CZ" sz="2200" dirty="0"/>
              <a:t> a </a:t>
            </a:r>
            <a:r>
              <a:rPr lang="cs-CZ" sz="2200" dirty="0" err="1"/>
              <a:t>loptou</a:t>
            </a:r>
            <a:r>
              <a:rPr lang="cs-CZ" sz="2200" dirty="0"/>
              <a:t>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7867C-EE66-BE55-D262-1B5DAA74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55" y="2520829"/>
            <a:ext cx="8136410" cy="43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BF48E-48ED-D87C-E536-951C5E130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A88DACA-DB65-B852-FF64-A72FDC6D4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E0D5A-6926-1CD7-A67F-BF822A57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083"/>
            <a:ext cx="6894576" cy="856545"/>
          </a:xfrm>
        </p:spPr>
        <p:txBody>
          <a:bodyPr anchor="b">
            <a:noAutofit/>
          </a:bodyPr>
          <a:lstStyle/>
          <a:p>
            <a:pPr algn="ctr"/>
            <a:r>
              <a:rPr lang="en-CZ" sz="3200" b="1" dirty="0"/>
              <a:t>Pravidlo 12 – </a:t>
            </a:r>
            <a:r>
              <a:rPr lang="sk-SK" sz="3200" b="1" dirty="0"/>
              <a:t>Zakázaná hra a nešportové správanie - vylúčenie</a:t>
            </a:r>
            <a:endParaRPr lang="en-CZ" sz="3200" b="1" dirty="0"/>
          </a:p>
        </p:txBody>
      </p:sp>
      <p:pic>
        <p:nvPicPr>
          <p:cNvPr id="8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3C5D86C6-65E9-07B7-8AA2-0DFD87A2F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0" r="1570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49641F21-554B-4BD3-1793-A09BD196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877ED-0000-2017-DC3B-B840905C5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9731" y="1228300"/>
            <a:ext cx="8139458" cy="55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A2CFD-D2D0-9575-2652-B3BA9D78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07" y="-56493"/>
            <a:ext cx="6904630" cy="1163424"/>
          </a:xfrm>
        </p:spPr>
        <p:txBody>
          <a:bodyPr/>
          <a:lstStyle/>
          <a:p>
            <a:pPr algn="ctr"/>
            <a:r>
              <a:rPr lang="sk-SK" dirty="0"/>
              <a:t>Bránka nechránená</a:t>
            </a:r>
          </a:p>
        </p:txBody>
      </p:sp>
      <p:pic>
        <p:nvPicPr>
          <p:cNvPr id="4" name="Picture 7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EA15DFD4-DE72-0B07-AAC3-4D1EA1C25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40" r="15700" b="-1"/>
          <a:stretch/>
        </p:blipFill>
        <p:spPr>
          <a:xfrm>
            <a:off x="-1" y="0"/>
            <a:ext cx="4080681" cy="6911128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18C29B4-2756-4CEA-B95E-D27F9A35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680" y="1160060"/>
            <a:ext cx="8111320" cy="56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5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676</Words>
  <Application>Microsoft Office PowerPoint</Application>
  <PresentationFormat>Širokouhlá</PresentationFormat>
  <Paragraphs>60</Paragraphs>
  <Slides>18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Zmena pravidel futsalu od 5.9.2025</vt:lpstr>
      <vt:lpstr>Pravidlo 1 - Hracia plocha – vyznačenie hracej plochy</vt:lpstr>
      <vt:lpstr>Pravidlo 1 – hracia plocha – posunutie bránky</vt:lpstr>
      <vt:lpstr>Pravidlo 8 – Začiatok hry a nadviazanie na hru</vt:lpstr>
      <vt:lpstr>Pravidlo 9 – Lopta v hre a mimo hry </vt:lpstr>
      <vt:lpstr>Pravidlo 12 – Zakázaná hra a nešportové správanie - vylúčenie</vt:lpstr>
      <vt:lpstr>Pravidlo 12 –  Zakázaná hra a nešportové správanie - vylúčenie</vt:lpstr>
      <vt:lpstr>Pravidlo 12 – Zakázaná hra a nešportové správanie - vylúčenie</vt:lpstr>
      <vt:lpstr>Bránka nechránená</vt:lpstr>
      <vt:lpstr>Bránka nechránená</vt:lpstr>
      <vt:lpstr>Bránka nechránená </vt:lpstr>
      <vt:lpstr>Pravidlo 12 – Zakázaná hra a nešportové správanie </vt:lpstr>
      <vt:lpstr>Pravidlo 12 – Přestupky a provinění </vt:lpstr>
      <vt:lpstr>Pravidlo 13 – PVK6AF</vt:lpstr>
      <vt:lpstr>Pravidlo 13 – voľné kopy  V prípade , že po správnom zahratí PVK, NVK, kopu z autu, poprípade hodu od brány , zahrávajúci hráč odíde striedať a najbližší dotyk s loptou vykoná práve za neho  striedajúci hráč, rozhodca hru preruší a nariadi NVK z miesta kde sa tento hráč dotkne lopty.</vt:lpstr>
      <vt:lpstr>Pravidlo 14 – Pokutový kop</vt:lpstr>
      <vt:lpstr>Pravidlo 14 – Pokutový kop</vt:lpstr>
      <vt:lpstr>Ďakujem za pozornosť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Příručka pro delegáty SFČR - hodnocení rozhodčích</dc:title>
  <dc:creator>Radim Čep</dc:creator>
  <cp:lastModifiedBy>Rastislav Behančín</cp:lastModifiedBy>
  <cp:revision>33</cp:revision>
  <dcterms:created xsi:type="dcterms:W3CDTF">2024-02-14T13:06:50Z</dcterms:created>
  <dcterms:modified xsi:type="dcterms:W3CDTF">2025-09-14T14:00:29Z</dcterms:modified>
</cp:coreProperties>
</file>