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3" r:id="rId8"/>
    <p:sldId id="266" r:id="rId9"/>
    <p:sldId id="267" r:id="rId10"/>
    <p:sldId id="262" r:id="rId11"/>
    <p:sldId id="268" r:id="rId12"/>
    <p:sldId id="269" r:id="rId13"/>
    <p:sldId id="270" r:id="rId14"/>
    <p:sldId id="271" r:id="rId15"/>
    <p:sldId id="275" r:id="rId16"/>
    <p:sldId id="276" r:id="rId17"/>
    <p:sldId id="277" r:id="rId18"/>
  </p:sldIdLst>
  <p:sldSz cx="9906000" cy="6858000" type="A4"/>
  <p:notesSz cx="6858000" cy="9144000"/>
  <p:embeddedFontLst>
    <p:embeddedFont>
      <p:font typeface="Tahoma" panose="020B0604030504040204" pitchFamily="3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jJwzAnO0MvpOFR1iDWB4xAUd13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47F5790-EDEB-4AC0-BBF0-05C0555A0141}">
  <a:tblStyle styleId="{C47F5790-EDEB-4AC0-BBF0-05C0555A0141}"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406" y="8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k-SK"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2" name="Google Shape;82;p1: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 name="Google Shape;118;p7: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6" name="Google Shape;156;p13: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2" name="Google Shape;162;p14: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8" name="Google Shape;168;p15: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4" name="Google Shape;174;p16: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1" name="Google Shape;181;p17: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2846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1" name="Google Shape;181;p17: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732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8" name="Google Shape;88;p2: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4" name="Google Shape;94;p3: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0" name="Google Shape;100;p4: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 name="Google Shape;106;p5: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 name="Google Shape;112;p6: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4" name="Google Shape;124;p8: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 name="Google Shape;144;p11: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 name="Google Shape;150;p12: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Úvodná snímka" type="title">
  <p:cSld name="TITLE">
    <p:spTree>
      <p:nvGrpSpPr>
        <p:cNvPr id="1" name="Shape 11"/>
        <p:cNvGrpSpPr/>
        <p:nvPr/>
      </p:nvGrpSpPr>
      <p:grpSpPr>
        <a:xfrm>
          <a:off x="0" y="0"/>
          <a:ext cx="0" cy="0"/>
          <a:chOff x="0" y="0"/>
          <a:chExt cx="0" cy="0"/>
        </a:xfrm>
      </p:grpSpPr>
      <p:sp>
        <p:nvSpPr>
          <p:cNvPr id="12" name="Google Shape;12;p19"/>
          <p:cNvSpPr txBox="1">
            <a:spLocks noGrp="1"/>
          </p:cNvSpPr>
          <p:nvPr>
            <p:ph type="ctrTitle"/>
          </p:nvPr>
        </p:nvSpPr>
        <p:spPr>
          <a:xfrm>
            <a:off x="742950" y="2130426"/>
            <a:ext cx="8420100" cy="147002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3" name="Google Shape;13;p19"/>
          <p:cNvSpPr txBox="1">
            <a:spLocks noGrp="1"/>
          </p:cNvSpPr>
          <p:nvPr>
            <p:ph type="subTitle" idx="1"/>
          </p:nvPr>
        </p:nvSpPr>
        <p:spPr>
          <a:xfrm>
            <a:off x="1485900" y="3886200"/>
            <a:ext cx="6934200" cy="175260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19"/>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9"/>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9"/>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dpis a zvislý text" type="vertTx">
  <p:cSld name="VERTICAL_TEXT">
    <p:spTree>
      <p:nvGrpSpPr>
        <p:cNvPr id="1" name="Shape 68"/>
        <p:cNvGrpSpPr/>
        <p:nvPr/>
      </p:nvGrpSpPr>
      <p:grpSpPr>
        <a:xfrm>
          <a:off x="0" y="0"/>
          <a:ext cx="0" cy="0"/>
          <a:chOff x="0" y="0"/>
          <a:chExt cx="0" cy="0"/>
        </a:xfrm>
      </p:grpSpPr>
      <p:sp>
        <p:nvSpPr>
          <p:cNvPr id="69" name="Google Shape;69;p28"/>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0" name="Google Shape;70;p28"/>
          <p:cNvSpPr txBox="1">
            <a:spLocks noGrp="1"/>
          </p:cNvSpPr>
          <p:nvPr>
            <p:ph type="body" idx="1"/>
          </p:nvPr>
        </p:nvSpPr>
        <p:spPr>
          <a:xfrm rot="5400000">
            <a:off x="2690019" y="-594518"/>
            <a:ext cx="4525963" cy="89154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28"/>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2" name="Google Shape;72;p28"/>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Google Shape;73;p28"/>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Zvislý nadpis a text" type="vertTitleAndTx">
  <p:cSld name="VERTICAL_TITLE_AND_VERTICAL_TEXT">
    <p:spTree>
      <p:nvGrpSpPr>
        <p:cNvPr id="1" name="Shape 74"/>
        <p:cNvGrpSpPr/>
        <p:nvPr/>
      </p:nvGrpSpPr>
      <p:grpSpPr>
        <a:xfrm>
          <a:off x="0" y="0"/>
          <a:ext cx="0" cy="0"/>
          <a:chOff x="0" y="0"/>
          <a:chExt cx="0" cy="0"/>
        </a:xfrm>
      </p:grpSpPr>
      <p:sp>
        <p:nvSpPr>
          <p:cNvPr id="75" name="Google Shape;75;p29"/>
          <p:cNvSpPr txBox="1">
            <a:spLocks noGrp="1"/>
          </p:cNvSpPr>
          <p:nvPr>
            <p:ph type="title"/>
          </p:nvPr>
        </p:nvSpPr>
        <p:spPr>
          <a:xfrm rot="5400000">
            <a:off x="5370513" y="2085977"/>
            <a:ext cx="5851525" cy="22288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6" name="Google Shape;76;p29"/>
          <p:cNvSpPr txBox="1">
            <a:spLocks noGrp="1"/>
          </p:cNvSpPr>
          <p:nvPr>
            <p:ph type="body" idx="1"/>
          </p:nvPr>
        </p:nvSpPr>
        <p:spPr>
          <a:xfrm rot="5400000">
            <a:off x="830263" y="-60324"/>
            <a:ext cx="5851525" cy="652145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29"/>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8" name="Google Shape;78;p29"/>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29"/>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dpis a obsah" type="obj">
  <p:cSld name="OBJECT">
    <p:spTree>
      <p:nvGrpSpPr>
        <p:cNvPr id="1" name="Shape 17"/>
        <p:cNvGrpSpPr/>
        <p:nvPr/>
      </p:nvGrpSpPr>
      <p:grpSpPr>
        <a:xfrm>
          <a:off x="0" y="0"/>
          <a:ext cx="0" cy="0"/>
          <a:chOff x="0" y="0"/>
          <a:chExt cx="0" cy="0"/>
        </a:xfrm>
      </p:grpSpPr>
      <p:sp>
        <p:nvSpPr>
          <p:cNvPr id="18" name="Google Shape;18;p20"/>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9" name="Google Shape;19;p20"/>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20"/>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20"/>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Google Shape;22;p20"/>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Hlavička sekcie" type="secHead">
  <p:cSld name="SECTION_HEADER">
    <p:spTree>
      <p:nvGrpSpPr>
        <p:cNvPr id="1" name="Shape 23"/>
        <p:cNvGrpSpPr/>
        <p:nvPr/>
      </p:nvGrpSpPr>
      <p:grpSpPr>
        <a:xfrm>
          <a:off x="0" y="0"/>
          <a:ext cx="0" cy="0"/>
          <a:chOff x="0" y="0"/>
          <a:chExt cx="0" cy="0"/>
        </a:xfrm>
      </p:grpSpPr>
      <p:sp>
        <p:nvSpPr>
          <p:cNvPr id="24" name="Google Shape;24;p21"/>
          <p:cNvSpPr txBox="1">
            <a:spLocks noGrp="1"/>
          </p:cNvSpPr>
          <p:nvPr>
            <p:ph type="title"/>
          </p:nvPr>
        </p:nvSpPr>
        <p:spPr>
          <a:xfrm>
            <a:off x="782506" y="4406901"/>
            <a:ext cx="8420100" cy="136207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5" name="Google Shape;25;p21"/>
          <p:cNvSpPr txBox="1">
            <a:spLocks noGrp="1"/>
          </p:cNvSpPr>
          <p:nvPr>
            <p:ph type="body" idx="1"/>
          </p:nvPr>
        </p:nvSpPr>
        <p:spPr>
          <a:xfrm>
            <a:off x="782506" y="2906713"/>
            <a:ext cx="8420100" cy="1500187"/>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Google Shape;26;p21"/>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21"/>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21"/>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1" name="Google Shape;31;p22"/>
          <p:cNvSpPr txBox="1">
            <a:spLocks noGrp="1"/>
          </p:cNvSpPr>
          <p:nvPr>
            <p:ph type="body" idx="1"/>
          </p:nvPr>
        </p:nvSpPr>
        <p:spPr>
          <a:xfrm>
            <a:off x="495300" y="1600201"/>
            <a:ext cx="437515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22"/>
          <p:cNvSpPr txBox="1">
            <a:spLocks noGrp="1"/>
          </p:cNvSpPr>
          <p:nvPr>
            <p:ph type="body" idx="2"/>
          </p:nvPr>
        </p:nvSpPr>
        <p:spPr>
          <a:xfrm>
            <a:off x="5035550" y="1600201"/>
            <a:ext cx="437515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22"/>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Google Shape;34;p22"/>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 name="Google Shape;35;p22"/>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ovnanie" type="twoTxTwoObj">
  <p:cSld name="TWO_OBJECTS_WITH_TEXT">
    <p:spTree>
      <p:nvGrpSpPr>
        <p:cNvPr id="1" name="Shape 36"/>
        <p:cNvGrpSpPr/>
        <p:nvPr/>
      </p:nvGrpSpPr>
      <p:grpSpPr>
        <a:xfrm>
          <a:off x="0" y="0"/>
          <a:ext cx="0" cy="0"/>
          <a:chOff x="0" y="0"/>
          <a:chExt cx="0" cy="0"/>
        </a:xfrm>
      </p:grpSpPr>
      <p:sp>
        <p:nvSpPr>
          <p:cNvPr id="37" name="Google Shape;37;p23"/>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8" name="Google Shape;38;p23"/>
          <p:cNvSpPr txBox="1">
            <a:spLocks noGrp="1"/>
          </p:cNvSpPr>
          <p:nvPr>
            <p:ph type="body" idx="1"/>
          </p:nvPr>
        </p:nvSpPr>
        <p:spPr>
          <a:xfrm>
            <a:off x="495300" y="1535113"/>
            <a:ext cx="4376870"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23"/>
          <p:cNvSpPr txBox="1">
            <a:spLocks noGrp="1"/>
          </p:cNvSpPr>
          <p:nvPr>
            <p:ph type="body" idx="2"/>
          </p:nvPr>
        </p:nvSpPr>
        <p:spPr>
          <a:xfrm>
            <a:off x="495300" y="2174875"/>
            <a:ext cx="4376870"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23"/>
          <p:cNvSpPr txBox="1">
            <a:spLocks noGrp="1"/>
          </p:cNvSpPr>
          <p:nvPr>
            <p:ph type="body" idx="3"/>
          </p:nvPr>
        </p:nvSpPr>
        <p:spPr>
          <a:xfrm>
            <a:off x="5032111" y="1535113"/>
            <a:ext cx="4378590"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23"/>
          <p:cNvSpPr txBox="1">
            <a:spLocks noGrp="1"/>
          </p:cNvSpPr>
          <p:nvPr>
            <p:ph type="body" idx="4"/>
          </p:nvPr>
        </p:nvSpPr>
        <p:spPr>
          <a:xfrm>
            <a:off x="5032111" y="2174875"/>
            <a:ext cx="4378590"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Google Shape;42;p23"/>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23"/>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23"/>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Len nadpis" type="titleOnly">
  <p:cSld name="TITLE_ONLY">
    <p:spTree>
      <p:nvGrpSpPr>
        <p:cNvPr id="1" name="Shape 45"/>
        <p:cNvGrpSpPr/>
        <p:nvPr/>
      </p:nvGrpSpPr>
      <p:grpSpPr>
        <a:xfrm>
          <a:off x="0" y="0"/>
          <a:ext cx="0" cy="0"/>
          <a:chOff x="0" y="0"/>
          <a:chExt cx="0" cy="0"/>
        </a:xfrm>
      </p:grpSpPr>
      <p:sp>
        <p:nvSpPr>
          <p:cNvPr id="46" name="Google Shape;46;p24"/>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7" name="Google Shape;47;p24"/>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24"/>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Google Shape;49;p24"/>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ázdna" type="blank">
  <p:cSld name="BLANK">
    <p:spTree>
      <p:nvGrpSpPr>
        <p:cNvPr id="1" name="Shape 50"/>
        <p:cNvGrpSpPr/>
        <p:nvPr/>
      </p:nvGrpSpPr>
      <p:grpSpPr>
        <a:xfrm>
          <a:off x="0" y="0"/>
          <a:ext cx="0" cy="0"/>
          <a:chOff x="0" y="0"/>
          <a:chExt cx="0" cy="0"/>
        </a:xfrm>
      </p:grpSpPr>
      <p:sp>
        <p:nvSpPr>
          <p:cNvPr id="51" name="Google Shape;51;p25"/>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25"/>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25"/>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sah s popisom" type="objTx">
  <p:cSld name="OBJECT_WITH_CAPTION_TEXT">
    <p:spTree>
      <p:nvGrpSpPr>
        <p:cNvPr id="1" name="Shape 54"/>
        <p:cNvGrpSpPr/>
        <p:nvPr/>
      </p:nvGrpSpPr>
      <p:grpSpPr>
        <a:xfrm>
          <a:off x="0" y="0"/>
          <a:ext cx="0" cy="0"/>
          <a:chOff x="0" y="0"/>
          <a:chExt cx="0" cy="0"/>
        </a:xfrm>
      </p:grpSpPr>
      <p:sp>
        <p:nvSpPr>
          <p:cNvPr id="55" name="Google Shape;55;p26"/>
          <p:cNvSpPr txBox="1">
            <a:spLocks noGrp="1"/>
          </p:cNvSpPr>
          <p:nvPr>
            <p:ph type="title"/>
          </p:nvPr>
        </p:nvSpPr>
        <p:spPr>
          <a:xfrm>
            <a:off x="495300" y="273050"/>
            <a:ext cx="3259006" cy="11620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6" name="Google Shape;56;p26"/>
          <p:cNvSpPr txBox="1">
            <a:spLocks noGrp="1"/>
          </p:cNvSpPr>
          <p:nvPr>
            <p:ph type="body" idx="1"/>
          </p:nvPr>
        </p:nvSpPr>
        <p:spPr>
          <a:xfrm>
            <a:off x="3872971" y="273051"/>
            <a:ext cx="5537729" cy="585311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26"/>
          <p:cNvSpPr txBox="1">
            <a:spLocks noGrp="1"/>
          </p:cNvSpPr>
          <p:nvPr>
            <p:ph type="body" idx="2"/>
          </p:nvPr>
        </p:nvSpPr>
        <p:spPr>
          <a:xfrm>
            <a:off x="495300" y="1435101"/>
            <a:ext cx="3259006" cy="4691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Google Shape;58;p26"/>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9" name="Google Shape;59;p26"/>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26"/>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rázok s popisom" type="picTx">
  <p:cSld name="PICTURE_WITH_CAPTION_TEXT">
    <p:spTree>
      <p:nvGrpSpPr>
        <p:cNvPr id="1" name="Shape 61"/>
        <p:cNvGrpSpPr/>
        <p:nvPr/>
      </p:nvGrpSpPr>
      <p:grpSpPr>
        <a:xfrm>
          <a:off x="0" y="0"/>
          <a:ext cx="0" cy="0"/>
          <a:chOff x="0" y="0"/>
          <a:chExt cx="0" cy="0"/>
        </a:xfrm>
      </p:grpSpPr>
      <p:sp>
        <p:nvSpPr>
          <p:cNvPr id="62" name="Google Shape;62;p27"/>
          <p:cNvSpPr txBox="1">
            <a:spLocks noGrp="1"/>
          </p:cNvSpPr>
          <p:nvPr>
            <p:ph type="title"/>
          </p:nvPr>
        </p:nvSpPr>
        <p:spPr>
          <a:xfrm>
            <a:off x="1941645" y="4800600"/>
            <a:ext cx="5943600" cy="5667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3" name="Google Shape;63;p27"/>
          <p:cNvSpPr>
            <a:spLocks noGrp="1"/>
          </p:cNvSpPr>
          <p:nvPr>
            <p:ph type="pic" idx="2"/>
          </p:nvPr>
        </p:nvSpPr>
        <p:spPr>
          <a:xfrm>
            <a:off x="1941645" y="612775"/>
            <a:ext cx="5943600" cy="4114800"/>
          </a:xfrm>
          <a:prstGeom prst="rect">
            <a:avLst/>
          </a:prstGeom>
          <a:noFill/>
          <a:ln>
            <a:noFill/>
          </a:ln>
        </p:spPr>
      </p:sp>
      <p:sp>
        <p:nvSpPr>
          <p:cNvPr id="64" name="Google Shape;64;p27"/>
          <p:cNvSpPr txBox="1">
            <a:spLocks noGrp="1"/>
          </p:cNvSpPr>
          <p:nvPr>
            <p:ph type="body" idx="1"/>
          </p:nvPr>
        </p:nvSpPr>
        <p:spPr>
          <a:xfrm>
            <a:off x="1941645" y="5367338"/>
            <a:ext cx="5943600" cy="8048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Google Shape;65;p27"/>
          <p:cNvSpPr txBox="1">
            <a:spLocks noGrp="1"/>
          </p:cNvSpPr>
          <p:nvPr>
            <p:ph type="dt" idx="10"/>
          </p:nvPr>
        </p:nvSpPr>
        <p:spPr>
          <a:xfrm>
            <a:off x="495300" y="6356350"/>
            <a:ext cx="2311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Google Shape;66;p27"/>
          <p:cNvSpPr txBox="1">
            <a:spLocks noGrp="1"/>
          </p:cNvSpPr>
          <p:nvPr>
            <p:ph type="ftr" idx="11"/>
          </p:nvPr>
        </p:nvSpPr>
        <p:spPr>
          <a:xfrm>
            <a:off x="3384550" y="6356350"/>
            <a:ext cx="31369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Google Shape;67;p27"/>
          <p:cNvSpPr txBox="1">
            <a:spLocks noGrp="1"/>
          </p:cNvSpPr>
          <p:nvPr>
            <p:ph type="sldNum" idx="12"/>
          </p:nvPr>
        </p:nvSpPr>
        <p:spPr>
          <a:xfrm>
            <a:off x="7099300" y="6356350"/>
            <a:ext cx="2311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pic>
        <p:nvPicPr>
          <p:cNvPr id="10" name="Google Shape;10;p18"/>
          <p:cNvPicPr preferRelativeResize="0"/>
          <p:nvPr/>
        </p:nvPicPr>
        <p:blipFill rotWithShape="1">
          <a:blip r:embed="rId14">
            <a:alphaModFix/>
          </a:blip>
          <a:srcRect/>
          <a:stretch/>
        </p:blipFill>
        <p:spPr>
          <a:xfrm>
            <a:off x="-376238" y="-387350"/>
            <a:ext cx="3173413" cy="31718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272480" y="1988840"/>
            <a:ext cx="9361040" cy="2376264"/>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None/>
            </a:pPr>
            <a:br>
              <a:rPr lang="sk-SK" sz="5400" b="1" dirty="0"/>
            </a:br>
            <a:r>
              <a:rPr lang="sk-SK" sz="5400" b="1" dirty="0"/>
              <a:t>Sumárny prehľad zmien PF 2024/2025</a:t>
            </a:r>
            <a:br>
              <a:rPr lang="sk-SK" sz="5400" b="1" dirty="0"/>
            </a:br>
            <a:r>
              <a:rPr lang="sk-SK" sz="2400" b="1" dirty="0"/>
              <a:t>Semináre R a PR SFZ </a:t>
            </a:r>
            <a:br>
              <a:rPr lang="sk-SK" sz="2400" b="1" dirty="0"/>
            </a:br>
            <a:r>
              <a:rPr lang="sk-SK" sz="2400" b="1" dirty="0"/>
              <a:t>Žilina 19.-21.júla 2024</a:t>
            </a:r>
            <a:endParaRPr sz="2400" b="1" dirty="0">
              <a:solidFill>
                <a:srgbClr val="406FAD"/>
              </a:solidFill>
            </a:endParaRPr>
          </a:p>
        </p:txBody>
      </p:sp>
      <p:sp>
        <p:nvSpPr>
          <p:cNvPr id="85" name="Google Shape;85;p1"/>
          <p:cNvSpPr txBox="1"/>
          <p:nvPr/>
        </p:nvSpPr>
        <p:spPr>
          <a:xfrm>
            <a:off x="658761" y="5250426"/>
            <a:ext cx="3215149" cy="33851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k-SK" sz="1600" b="1" i="0" u="none" strike="noStrike" cap="none" dirty="0">
                <a:solidFill>
                  <a:schemeClr val="dk1"/>
                </a:solidFill>
                <a:latin typeface="Tahoma"/>
                <a:ea typeface="Tahoma"/>
                <a:cs typeface="Tahoma"/>
                <a:sym typeface="Tahoma"/>
              </a:rPr>
              <a:t>Mgr. Pavol Chmura</a:t>
            </a:r>
            <a:endParaRPr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sk-SK" b="1" i="0" u="none" strike="noStrike">
                <a:solidFill>
                  <a:srgbClr val="000000"/>
                </a:solidFill>
              </a:rPr>
              <a:t>	Pravidlo 12 – Zakázaná hra	a nešportové správanie</a:t>
            </a:r>
            <a:br>
              <a:rPr lang="sk-SK"/>
            </a:br>
            <a:endParaRPr/>
          </a:p>
        </p:txBody>
      </p:sp>
      <p:sp>
        <p:nvSpPr>
          <p:cNvPr id="121" name="Google Shape;121;p7"/>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342900" lvl="0" indent="-215900" algn="l" rtl="0">
              <a:spcBef>
                <a:spcPts val="400"/>
              </a:spcBef>
              <a:spcAft>
                <a:spcPts val="0"/>
              </a:spcAft>
              <a:buClr>
                <a:schemeClr val="dk1"/>
              </a:buClr>
              <a:buSzPts val="2000"/>
              <a:buNone/>
            </a:pPr>
            <a:endParaRPr sz="2000" b="1" dirty="0">
              <a:solidFill>
                <a:srgbClr val="000000"/>
              </a:solidFill>
              <a:latin typeface="Times New Roman"/>
              <a:ea typeface="Times New Roman"/>
              <a:cs typeface="Times New Roman"/>
              <a:sym typeface="Times New Roman"/>
            </a:endParaRPr>
          </a:p>
          <a:p>
            <a:pPr marL="0" lvl="0" indent="0" algn="ctr" rtl="0">
              <a:spcBef>
                <a:spcPts val="400"/>
              </a:spcBef>
              <a:spcAft>
                <a:spcPts val="0"/>
              </a:spcAft>
              <a:buClr>
                <a:srgbClr val="000000"/>
              </a:buClr>
              <a:buSzPts val="2000"/>
              <a:buNone/>
            </a:pPr>
            <a:r>
              <a:rPr lang="sk-SK" sz="2400" b="1" dirty="0">
                <a:solidFill>
                  <a:srgbClr val="000000"/>
                </a:solidFill>
                <a:latin typeface="Times New Roman"/>
                <a:ea typeface="Times New Roman"/>
                <a:cs typeface="Times New Roman"/>
                <a:sym typeface="Times New Roman"/>
              </a:rPr>
              <a:t>Zmarenie dosiahnutia gólu alebo jasnej gólovej príležitosti</a:t>
            </a:r>
            <a:br>
              <a:rPr lang="sk-SK" sz="2400" b="1" dirty="0">
                <a:solidFill>
                  <a:srgbClr val="000000"/>
                </a:solidFill>
                <a:latin typeface="Times New Roman"/>
                <a:ea typeface="Times New Roman"/>
                <a:cs typeface="Times New Roman"/>
                <a:sym typeface="Times New Roman"/>
              </a:rPr>
            </a:br>
            <a:r>
              <a:rPr lang="sk-SK" sz="2400" b="1" dirty="0">
                <a:solidFill>
                  <a:srgbClr val="000000"/>
                </a:solidFill>
                <a:latin typeface="Times New Roman"/>
                <a:ea typeface="Times New Roman"/>
                <a:cs typeface="Times New Roman"/>
                <a:sym typeface="Times New Roman"/>
              </a:rPr>
              <a:t> </a:t>
            </a:r>
          </a:p>
          <a:p>
            <a:pPr marL="342900" lvl="0" indent="-342900" algn="l" rtl="0">
              <a:spcBef>
                <a:spcPts val="400"/>
              </a:spcBef>
              <a:spcAft>
                <a:spcPts val="0"/>
              </a:spcAft>
              <a:buClr>
                <a:srgbClr val="000000"/>
              </a:buClr>
              <a:buSzPts val="2000"/>
              <a:buChar char="•"/>
            </a:pPr>
            <a:r>
              <a:rPr lang="sk-SK" sz="2000" dirty="0">
                <a:solidFill>
                  <a:srgbClr val="000000"/>
                </a:solidFill>
                <a:latin typeface="Times New Roman"/>
                <a:ea typeface="Times New Roman"/>
                <a:cs typeface="Times New Roman"/>
                <a:sym typeface="Times New Roman"/>
              </a:rPr>
              <a:t>Ak hráč zabráni dosiahnutiu gólu súperovho družstva, alebo zmarí jeho jasnú gólovú príležitosť </a:t>
            </a:r>
            <a:r>
              <a:rPr lang="sk-SK" sz="2000" b="1" u="sng" dirty="0">
                <a:solidFill>
                  <a:srgbClr val="000000"/>
                </a:solidFill>
                <a:highlight>
                  <a:srgbClr val="00FF00"/>
                </a:highlight>
                <a:latin typeface="Times New Roman"/>
                <a:ea typeface="Times New Roman"/>
                <a:cs typeface="Times New Roman"/>
                <a:sym typeface="Times New Roman"/>
              </a:rPr>
              <a:t>úmyselnou</a:t>
            </a:r>
            <a:r>
              <a:rPr lang="sk-SK" sz="2000" dirty="0">
                <a:solidFill>
                  <a:srgbClr val="000000"/>
                </a:solidFill>
                <a:latin typeface="Times New Roman"/>
                <a:ea typeface="Times New Roman"/>
                <a:cs typeface="Times New Roman"/>
                <a:sym typeface="Times New Roman"/>
              </a:rPr>
              <a:t> hrou rukou, je vylúčený z hry bez ohľadu na miesto, kde došlo k priestupku, s výnimkou brankára v jeho vlastnom pokutovom území.</a:t>
            </a:r>
            <a:endParaRPr dirty="0"/>
          </a:p>
          <a:p>
            <a:pPr marL="342900" lvl="0" indent="-215900" algn="l" rtl="0">
              <a:spcBef>
                <a:spcPts val="400"/>
              </a:spcBef>
              <a:spcAft>
                <a:spcPts val="0"/>
              </a:spcAft>
              <a:buClr>
                <a:schemeClr val="dk1"/>
              </a:buClr>
              <a:buSzPts val="2000"/>
              <a:buNone/>
            </a:pPr>
            <a:endParaRPr sz="2000" dirty="0">
              <a:solidFill>
                <a:srgbClr val="000000"/>
              </a:solidFill>
            </a:endParaRPr>
          </a:p>
          <a:p>
            <a:pPr marL="342900" lvl="0" indent="-342900" algn="l" rtl="0">
              <a:spcBef>
                <a:spcPts val="400"/>
              </a:spcBef>
              <a:spcAft>
                <a:spcPts val="0"/>
              </a:spcAft>
              <a:buClr>
                <a:srgbClr val="000000"/>
              </a:buClr>
              <a:buSzPts val="2000"/>
              <a:buChar char="•"/>
            </a:pPr>
            <a:r>
              <a:rPr lang="sk-SK" sz="2000" b="1" u="sng" dirty="0">
                <a:solidFill>
                  <a:srgbClr val="000000"/>
                </a:solidFill>
                <a:highlight>
                  <a:srgbClr val="00FF00"/>
                </a:highlight>
                <a:latin typeface="Times New Roman"/>
                <a:ea typeface="Times New Roman"/>
                <a:cs typeface="Times New Roman"/>
                <a:sym typeface="Times New Roman"/>
              </a:rPr>
              <a:t>Ak hráč zabráni dosiahnutiu gólu súperovho družstva alebo zmarí jeho jasnú gólovú príležitosť neúmyselnou hrou rukou, pričom rozhodca nariadi pokutový kop, hráč je napomenutý žltou kartou.</a:t>
            </a:r>
            <a:endParaRPr sz="2000" dirty="0">
              <a:solidFill>
                <a:srgbClr val="000000"/>
              </a:solidFill>
              <a:highlight>
                <a:srgbClr val="00FF00"/>
              </a:highlight>
            </a:endParaRPr>
          </a:p>
          <a:p>
            <a:pPr marL="342900" lvl="0" indent="-215900" algn="l" rtl="0">
              <a:spcBef>
                <a:spcPts val="400"/>
              </a:spcBef>
              <a:spcAft>
                <a:spcPts val="0"/>
              </a:spcAft>
              <a:buClr>
                <a:schemeClr val="dk1"/>
              </a:buClr>
              <a:buSzPts val="2000"/>
              <a:buNone/>
            </a:pP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3"/>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br>
              <a:rPr lang="sk-SK" b="1" i="0" u="none" strike="noStrike">
                <a:solidFill>
                  <a:srgbClr val="000000"/>
                </a:solidFill>
              </a:rPr>
            </a:br>
            <a:r>
              <a:rPr lang="sk-SK" b="1" i="0" u="none" strike="noStrike">
                <a:solidFill>
                  <a:srgbClr val="000000"/>
                </a:solidFill>
              </a:rPr>
              <a:t>	Pravidlo 14 – Pokutový kop</a:t>
            </a:r>
            <a:br>
              <a:rPr lang="sk-SK" b="0" i="0" u="none" strike="noStrike">
                <a:solidFill>
                  <a:srgbClr val="000000"/>
                </a:solidFill>
              </a:rPr>
            </a:br>
            <a:br>
              <a:rPr lang="sk-SK"/>
            </a:br>
            <a:endParaRPr/>
          </a:p>
        </p:txBody>
      </p:sp>
      <p:sp>
        <p:nvSpPr>
          <p:cNvPr id="159" name="Google Shape;159;p13"/>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342900" lvl="0" indent="-215900" algn="l" rtl="0">
              <a:spcBef>
                <a:spcPts val="0"/>
              </a:spcBef>
              <a:spcAft>
                <a:spcPts val="0"/>
              </a:spcAft>
              <a:buClr>
                <a:schemeClr val="dk1"/>
              </a:buClr>
              <a:buSzPts val="2000"/>
              <a:buNone/>
            </a:pPr>
            <a:endParaRPr sz="2000" dirty="0">
              <a:solidFill>
                <a:srgbClr val="000000"/>
              </a:solidFill>
            </a:endParaRPr>
          </a:p>
          <a:p>
            <a:pPr marL="342900" lvl="0" indent="-215900" algn="l" rtl="0">
              <a:spcBef>
                <a:spcPts val="400"/>
              </a:spcBef>
              <a:spcAft>
                <a:spcPts val="0"/>
              </a:spcAft>
              <a:buClr>
                <a:schemeClr val="dk1"/>
              </a:buClr>
              <a:buSzPts val="2000"/>
              <a:buNone/>
            </a:pPr>
            <a:endParaRPr sz="2000" dirty="0">
              <a:solidFill>
                <a:srgbClr val="000000"/>
              </a:solidFill>
            </a:endParaRPr>
          </a:p>
          <a:p>
            <a:pPr marL="342900" lvl="0" indent="-342900" algn="l" rtl="0">
              <a:spcBef>
                <a:spcPts val="400"/>
              </a:spcBef>
              <a:spcAft>
                <a:spcPts val="0"/>
              </a:spcAft>
              <a:buClr>
                <a:srgbClr val="000000"/>
              </a:buClr>
              <a:buSzPts val="2000"/>
              <a:buChar char="•"/>
            </a:pPr>
            <a:r>
              <a:rPr lang="sk-SK" sz="2000" dirty="0">
                <a:solidFill>
                  <a:srgbClr val="000000"/>
                </a:solidFill>
              </a:rPr>
              <a:t>Objasnenie, že časť lopty sa musí dotýkať alebo presahovať stred značky pokutového kopu.</a:t>
            </a:r>
            <a:endParaRPr lang="sk-SK" dirty="0"/>
          </a:p>
          <a:p>
            <a:pPr marL="342900" lvl="0" indent="-215900" algn="l" rtl="0">
              <a:spcBef>
                <a:spcPts val="400"/>
              </a:spcBef>
              <a:spcAft>
                <a:spcPts val="0"/>
              </a:spcAft>
              <a:buClr>
                <a:schemeClr val="dk1"/>
              </a:buClr>
              <a:buSzPts val="2000"/>
              <a:buNone/>
            </a:pPr>
            <a:br>
              <a:rPr lang="sk-SK" sz="2000" dirty="0">
                <a:solidFill>
                  <a:srgbClr val="000000"/>
                </a:solidFill>
              </a:rPr>
            </a:br>
            <a:endParaRPr lang="sk-SK" sz="2000" dirty="0">
              <a:solidFill>
                <a:srgbClr val="000000"/>
              </a:solidFill>
            </a:endParaRPr>
          </a:p>
          <a:p>
            <a:pPr marL="342900" lvl="0" indent="-215900" algn="l" rtl="0">
              <a:spcBef>
                <a:spcPts val="400"/>
              </a:spcBef>
              <a:spcAft>
                <a:spcPts val="0"/>
              </a:spcAft>
              <a:buClr>
                <a:schemeClr val="dk1"/>
              </a:buClr>
              <a:buSzPts val="2000"/>
              <a:buNone/>
            </a:pPr>
            <a:endParaRPr sz="2000" dirty="0">
              <a:solidFill>
                <a:srgbClr val="000000"/>
              </a:solidFill>
            </a:endParaRPr>
          </a:p>
          <a:p>
            <a:pPr marL="342900" lvl="0" indent="-342900" algn="l" rtl="0">
              <a:spcBef>
                <a:spcPts val="400"/>
              </a:spcBef>
              <a:spcAft>
                <a:spcPts val="0"/>
              </a:spcAft>
              <a:buClr>
                <a:srgbClr val="000000"/>
              </a:buClr>
              <a:buSzPts val="2000"/>
              <a:buChar char="•"/>
            </a:pPr>
            <a:r>
              <a:rPr lang="sk-SK" sz="2000" dirty="0">
                <a:solidFill>
                  <a:srgbClr val="000000"/>
                </a:solidFill>
              </a:rPr>
              <a:t> Predčasný vstup hráčov sa bude trestať len vtedy, ak bude mať dopad a vplyv na akciu (rovnaká filozofia ako pri brankárovi).</a:t>
            </a:r>
            <a:endParaRPr dirty="0"/>
          </a:p>
          <a:p>
            <a:pPr marL="342900" lvl="0" indent="-215900" algn="l" rtl="0">
              <a:spcBef>
                <a:spcPts val="400"/>
              </a:spcBef>
              <a:spcAft>
                <a:spcPts val="0"/>
              </a:spcAft>
              <a:buClr>
                <a:schemeClr val="dk1"/>
              </a:buClr>
              <a:buSzPts val="2000"/>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4"/>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br>
              <a:rPr lang="sk-SK" b="1" i="0" u="none" strike="noStrike">
                <a:solidFill>
                  <a:srgbClr val="000000"/>
                </a:solidFill>
              </a:rPr>
            </a:br>
            <a:r>
              <a:rPr lang="sk-SK" b="1" i="0" u="none" strike="noStrike">
                <a:solidFill>
                  <a:srgbClr val="000000"/>
                </a:solidFill>
              </a:rPr>
              <a:t>	Pravidlo 14 – Pokutový kop</a:t>
            </a:r>
            <a:br>
              <a:rPr lang="sk-SK" b="0" i="0" u="none" strike="noStrike">
                <a:solidFill>
                  <a:srgbClr val="000000"/>
                </a:solidFill>
              </a:rPr>
            </a:br>
            <a:endParaRPr/>
          </a:p>
        </p:txBody>
      </p:sp>
      <p:sp>
        <p:nvSpPr>
          <p:cNvPr id="165" name="Google Shape;165;p14"/>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342900" lvl="0" indent="-228600" algn="l" rtl="0">
              <a:spcBef>
                <a:spcPts val="0"/>
              </a:spcBef>
              <a:spcAft>
                <a:spcPts val="0"/>
              </a:spcAft>
              <a:buClr>
                <a:schemeClr val="dk1"/>
              </a:buClr>
              <a:buSzPts val="1800"/>
              <a:buNone/>
            </a:pPr>
            <a:endParaRPr sz="1800" dirty="0">
              <a:solidFill>
                <a:srgbClr val="000000"/>
              </a:solidFill>
            </a:endParaRPr>
          </a:p>
          <a:p>
            <a:pPr marL="342900" lvl="0" indent="-228600" algn="l" rtl="0">
              <a:spcBef>
                <a:spcPts val="360"/>
              </a:spcBef>
              <a:spcAft>
                <a:spcPts val="0"/>
              </a:spcAft>
              <a:buClr>
                <a:schemeClr val="dk1"/>
              </a:buClr>
              <a:buSzPts val="1800"/>
              <a:buNone/>
            </a:pPr>
            <a:endParaRPr sz="1800" dirty="0">
              <a:solidFill>
                <a:srgbClr val="000000"/>
              </a:solidFill>
            </a:endParaRPr>
          </a:p>
          <a:p>
            <a:pPr marL="0" lvl="0" indent="0" algn="l" rtl="0">
              <a:spcBef>
                <a:spcPts val="360"/>
              </a:spcBef>
              <a:spcAft>
                <a:spcPts val="0"/>
              </a:spcAft>
              <a:buClr>
                <a:srgbClr val="000000"/>
              </a:buClr>
              <a:buSzPts val="1800"/>
              <a:buNone/>
            </a:pPr>
            <a:r>
              <a:rPr lang="sk-SK" sz="1800" b="1" dirty="0">
                <a:solidFill>
                  <a:srgbClr val="000000"/>
                </a:solidFill>
              </a:rPr>
              <a:t>1. Procedúra </a:t>
            </a:r>
            <a:endParaRPr sz="1800" dirty="0">
              <a:solidFill>
                <a:srgbClr val="000000"/>
              </a:solidFill>
            </a:endParaRPr>
          </a:p>
          <a:p>
            <a:pPr marL="0" lvl="0" indent="0" algn="l" rtl="0">
              <a:spcBef>
                <a:spcPts val="360"/>
              </a:spcBef>
              <a:spcAft>
                <a:spcPts val="0"/>
              </a:spcAft>
              <a:buClr>
                <a:srgbClr val="000000"/>
              </a:buClr>
              <a:buSzPts val="1800"/>
              <a:buNone/>
            </a:pPr>
            <a:r>
              <a:rPr lang="sk-SK" sz="1800" dirty="0">
                <a:solidFill>
                  <a:srgbClr val="000000"/>
                </a:solidFill>
              </a:rPr>
              <a:t>Lopta musí byť v kľude, nehybne. </a:t>
            </a:r>
            <a:r>
              <a:rPr lang="sk-SK" sz="1800" b="1" u="sng" dirty="0">
                <a:solidFill>
                  <a:srgbClr val="000000"/>
                </a:solidFill>
                <a:highlight>
                  <a:srgbClr val="00FF00"/>
                </a:highlight>
              </a:rPr>
              <a:t>Časť lopty sa musí dotýkať alebo presahovať stred značky pokutového kopu</a:t>
            </a:r>
            <a:r>
              <a:rPr lang="sk-SK" sz="1800" dirty="0">
                <a:solidFill>
                  <a:srgbClr val="000000"/>
                </a:solidFill>
              </a:rPr>
              <a:t>. Bránkové žrde, brvno a bránková sieť sa nesmú hýbať.</a:t>
            </a:r>
            <a:endParaRPr dirty="0"/>
          </a:p>
          <a:p>
            <a:pPr marL="0" lvl="0" indent="0" algn="l" rtl="0">
              <a:spcBef>
                <a:spcPts val="360"/>
              </a:spcBef>
              <a:spcAft>
                <a:spcPts val="0"/>
              </a:spcAft>
              <a:buClr>
                <a:schemeClr val="dk1"/>
              </a:buClr>
              <a:buSzPts val="1800"/>
              <a:buNone/>
            </a:pPr>
            <a:endParaRPr sz="1800" dirty="0">
              <a:solidFill>
                <a:srgbClr val="000000"/>
              </a:solidFill>
            </a:endParaRPr>
          </a:p>
          <a:p>
            <a:pPr marL="0" lvl="0" indent="0" algn="l" rtl="0">
              <a:spcBef>
                <a:spcPts val="360"/>
              </a:spcBef>
              <a:spcAft>
                <a:spcPts val="0"/>
              </a:spcAft>
              <a:buClr>
                <a:srgbClr val="000000"/>
              </a:buClr>
              <a:buSzPts val="1800"/>
              <a:buNone/>
            </a:pPr>
            <a:r>
              <a:rPr lang="sk-SK" sz="1800" b="1" dirty="0">
                <a:solidFill>
                  <a:srgbClr val="000000"/>
                </a:solidFill>
              </a:rPr>
              <a:t>Vysvetlenie:</a:t>
            </a:r>
            <a:endParaRPr sz="1800" dirty="0">
              <a:solidFill>
                <a:srgbClr val="000000"/>
              </a:solidFill>
            </a:endParaRPr>
          </a:p>
          <a:p>
            <a:pPr marL="0" lvl="0" indent="0" algn="l" rtl="0">
              <a:spcBef>
                <a:spcPts val="360"/>
              </a:spcBef>
              <a:spcAft>
                <a:spcPts val="0"/>
              </a:spcAft>
              <a:buClr>
                <a:srgbClr val="000000"/>
              </a:buClr>
              <a:buSzPts val="1800"/>
              <a:buNone/>
            </a:pPr>
            <a:r>
              <a:rPr lang="sk-SK" sz="1800" dirty="0">
                <a:solidFill>
                  <a:srgbClr val="000000"/>
                </a:solidFill>
              </a:rPr>
              <a:t>Objasnenie polohy lopty pri pokutovom kope, keďže môže dôjsť k sporom alebo zdržaniam, najmä ak značka pokutového kopu nie je viditeľným bodom. Časť lopty sa musí dotýkať alebo presahovať stred značky pokutového kopu.</a:t>
            </a:r>
            <a:endParaRPr dirty="0"/>
          </a:p>
          <a:p>
            <a:pPr marL="0" lvl="0" indent="0" algn="l" rtl="0">
              <a:spcBef>
                <a:spcPts val="360"/>
              </a:spcBef>
              <a:spcAft>
                <a:spcPts val="0"/>
              </a:spcAft>
              <a:buClr>
                <a:schemeClr val="dk1"/>
              </a:buClr>
              <a:buSzPts val="1800"/>
              <a:buNone/>
            </a:pPr>
            <a:endParaRPr sz="1800" dirty="0">
              <a:solidFill>
                <a:srgbClr val="000000"/>
              </a:solidFill>
            </a:endParaRPr>
          </a:p>
          <a:p>
            <a:pPr marL="0" lvl="0" indent="0" algn="l" rtl="0">
              <a:spcBef>
                <a:spcPts val="360"/>
              </a:spcBef>
              <a:spcAft>
                <a:spcPts val="0"/>
              </a:spcAft>
              <a:buClr>
                <a:schemeClr val="dk1"/>
              </a:buClr>
              <a:buSzPts val="1800"/>
              <a:buNone/>
            </a:pPr>
            <a:endParaRPr sz="1800" dirty="0">
              <a:solidFill>
                <a:srgbClr val="000000"/>
              </a:solidFill>
            </a:endParaRPr>
          </a:p>
          <a:p>
            <a:pPr marL="0" lvl="0" indent="0" algn="l" rtl="0">
              <a:spcBef>
                <a:spcPts val="360"/>
              </a:spcBef>
              <a:spcAft>
                <a:spcPts val="0"/>
              </a:spcAft>
              <a:buClr>
                <a:schemeClr val="dk1"/>
              </a:buClr>
              <a:buSzPts val="1800"/>
              <a:buNone/>
            </a:pPr>
            <a:endParaRPr sz="1800" dirty="0">
              <a:solidFill>
                <a:srgbClr val="000000"/>
              </a:solidFill>
            </a:endParaRPr>
          </a:p>
          <a:p>
            <a:pPr marL="0" lvl="0" indent="0" algn="l" rtl="0">
              <a:spcBef>
                <a:spcPts val="360"/>
              </a:spcBef>
              <a:spcAft>
                <a:spcPts val="0"/>
              </a:spcAft>
              <a:buClr>
                <a:schemeClr val="dk1"/>
              </a:buClr>
              <a:buSzPts val="1800"/>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fade">
                                      <p:cBhvr>
                                        <p:cTn id="7" dur="500"/>
                                        <p:tgtEl>
                                          <p:spTgt spid="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5"/>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br>
              <a:rPr lang="sk-SK" b="1" i="0" u="none" strike="noStrike">
                <a:solidFill>
                  <a:srgbClr val="000000"/>
                </a:solidFill>
              </a:rPr>
            </a:br>
            <a:r>
              <a:rPr lang="sk-SK" b="1" i="0" u="none" strike="noStrike">
                <a:solidFill>
                  <a:srgbClr val="000000"/>
                </a:solidFill>
              </a:rPr>
              <a:t>	Pravidlo 14 – Pokutový kop</a:t>
            </a:r>
            <a:endParaRPr/>
          </a:p>
        </p:txBody>
      </p:sp>
      <p:sp>
        <p:nvSpPr>
          <p:cNvPr id="171" name="Google Shape;171;p15"/>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sz="1800" b="1" dirty="0">
              <a:solidFill>
                <a:srgbClr val="000000"/>
              </a:solidFill>
            </a:endParaRPr>
          </a:p>
          <a:p>
            <a:pPr marL="0" lvl="0" indent="0" algn="l" rtl="0">
              <a:spcBef>
                <a:spcPts val="360"/>
              </a:spcBef>
              <a:spcAft>
                <a:spcPts val="0"/>
              </a:spcAft>
              <a:buClr>
                <a:srgbClr val="000000"/>
              </a:buClr>
              <a:buSzPts val="1800"/>
              <a:buNone/>
            </a:pPr>
            <a:r>
              <a:rPr lang="sk-SK" sz="1800" b="1" dirty="0">
                <a:solidFill>
                  <a:srgbClr val="000000"/>
                </a:solidFill>
              </a:rPr>
              <a:t>2. Priestupky a sankcie</a:t>
            </a:r>
            <a:endParaRPr sz="1800" dirty="0">
              <a:solidFill>
                <a:srgbClr val="000000"/>
              </a:solidFill>
            </a:endParaRPr>
          </a:p>
          <a:p>
            <a:pPr marL="0" lvl="0" indent="0" algn="l" rtl="0">
              <a:spcBef>
                <a:spcPts val="360"/>
              </a:spcBef>
              <a:spcAft>
                <a:spcPts val="0"/>
              </a:spcAft>
              <a:buClr>
                <a:srgbClr val="000000"/>
              </a:buClr>
              <a:buSzPts val="1800"/>
              <a:buNone/>
            </a:pPr>
            <a:r>
              <a:rPr lang="sk-SK" sz="1800" dirty="0">
                <a:solidFill>
                  <a:srgbClr val="000000"/>
                </a:solidFill>
              </a:rPr>
              <a:t>Ak predtým, ako je lopta v hre sa stane jedna z nasledujúcich situácií:</a:t>
            </a:r>
            <a:endParaRPr dirty="0"/>
          </a:p>
          <a:p>
            <a:pPr marL="0" lvl="0" indent="0" algn="l" rtl="0">
              <a:spcBef>
                <a:spcPts val="360"/>
              </a:spcBef>
              <a:spcAft>
                <a:spcPts val="0"/>
              </a:spcAft>
              <a:buClr>
                <a:srgbClr val="000000"/>
              </a:buClr>
              <a:buSzPts val="1800"/>
              <a:buNone/>
            </a:pPr>
            <a:r>
              <a:rPr lang="sk-SK" sz="1800" dirty="0">
                <a:solidFill>
                  <a:srgbClr val="000000"/>
                </a:solidFill>
              </a:rPr>
              <a:t>A• </a:t>
            </a:r>
            <a:r>
              <a:rPr lang="sk-SK" sz="1800" b="1" dirty="0">
                <a:solidFill>
                  <a:srgbClr val="000000"/>
                </a:solidFill>
                <a:highlight>
                  <a:srgbClr val="00FF00"/>
                </a:highlight>
              </a:rPr>
              <a:t>spoluhráč hráča, ktorý vykonáva pokutový kop, sa dopúšťa priestupku za predčasný vstup do PÚ, len ak: </a:t>
            </a:r>
            <a:endParaRPr sz="1800" dirty="0">
              <a:solidFill>
                <a:srgbClr val="000000"/>
              </a:solidFill>
              <a:highlight>
                <a:srgbClr val="00FF00"/>
              </a:highlight>
            </a:endParaRPr>
          </a:p>
          <a:p>
            <a:pPr marL="0" lvl="0" indent="0" algn="l" rtl="0">
              <a:spcBef>
                <a:spcPts val="360"/>
              </a:spcBef>
              <a:spcAft>
                <a:spcPts val="0"/>
              </a:spcAft>
              <a:buClr>
                <a:srgbClr val="000000"/>
              </a:buClr>
              <a:buSzPts val="1800"/>
              <a:buNone/>
            </a:pPr>
            <a:r>
              <a:rPr lang="sk-SK" sz="1800" dirty="0">
                <a:solidFill>
                  <a:srgbClr val="000000"/>
                </a:solidFill>
              </a:rPr>
              <a:t>1. </a:t>
            </a:r>
            <a:r>
              <a:rPr lang="sk-SK" sz="1800" b="1" dirty="0">
                <a:solidFill>
                  <a:srgbClr val="000000"/>
                </a:solidFill>
              </a:rPr>
              <a:t>jeho vstup mal jasný vplyv na brankára, alebo</a:t>
            </a:r>
            <a:endParaRPr sz="1800" dirty="0">
              <a:solidFill>
                <a:srgbClr val="000000"/>
              </a:solidFill>
            </a:endParaRPr>
          </a:p>
          <a:p>
            <a:pPr marL="0" lvl="0" indent="0" algn="l" rtl="0">
              <a:spcBef>
                <a:spcPts val="360"/>
              </a:spcBef>
              <a:spcAft>
                <a:spcPts val="0"/>
              </a:spcAft>
              <a:buClr>
                <a:srgbClr val="000000"/>
              </a:buClr>
              <a:buSzPts val="1800"/>
              <a:buNone/>
            </a:pPr>
            <a:r>
              <a:rPr lang="sk-SK" sz="1800" dirty="0">
                <a:solidFill>
                  <a:srgbClr val="000000"/>
                </a:solidFill>
              </a:rPr>
              <a:t>2. </a:t>
            </a:r>
            <a:r>
              <a:rPr lang="sk-SK" sz="1800" b="1" dirty="0">
                <a:solidFill>
                  <a:srgbClr val="000000"/>
                </a:solidFill>
              </a:rPr>
              <a:t>ak hráč, ktorý predčasne vstúpil do pokutového územia</a:t>
            </a:r>
            <a:br>
              <a:rPr lang="sk-SK" sz="1800" b="1" dirty="0">
                <a:solidFill>
                  <a:srgbClr val="000000"/>
                </a:solidFill>
              </a:rPr>
            </a:br>
            <a:r>
              <a:rPr lang="sk-SK" sz="1800" b="1" dirty="0">
                <a:solidFill>
                  <a:srgbClr val="000000"/>
                </a:solidFill>
              </a:rPr>
              <a:t>       -zahral s loptu alebo</a:t>
            </a:r>
            <a:br>
              <a:rPr lang="sk-SK" sz="1800" b="1" dirty="0">
                <a:solidFill>
                  <a:srgbClr val="000000"/>
                </a:solidFill>
              </a:rPr>
            </a:br>
            <a:r>
              <a:rPr lang="sk-SK" sz="1800" b="1" dirty="0">
                <a:solidFill>
                  <a:srgbClr val="000000"/>
                </a:solidFill>
              </a:rPr>
              <a:t>       -napádal súpera v súboji o loptu a potom strelil gól, pokúsil sa streliť gól alebo vytvoril jasnú gólovú príležitosť</a:t>
            </a:r>
            <a:endParaRPr sz="1800" dirty="0">
              <a:solidFill>
                <a:srgbClr val="000000"/>
              </a:solidFill>
            </a:endParaRPr>
          </a:p>
          <a:p>
            <a:pPr marL="0" lvl="0" indent="0" algn="l" rtl="0">
              <a:spcBef>
                <a:spcPts val="360"/>
              </a:spcBef>
              <a:spcAft>
                <a:spcPts val="0"/>
              </a:spcAft>
              <a:buClr>
                <a:srgbClr val="000000"/>
              </a:buClr>
              <a:buSzPts val="1800"/>
              <a:buNone/>
            </a:pPr>
            <a:r>
              <a:rPr lang="sk-SK" sz="1800" dirty="0">
                <a:solidFill>
                  <a:srgbClr val="000000"/>
                </a:solidFill>
              </a:rPr>
              <a:t>B• </a:t>
            </a:r>
            <a:r>
              <a:rPr lang="sk-SK" sz="1800" b="1" dirty="0">
                <a:solidFill>
                  <a:srgbClr val="000000"/>
                </a:solidFill>
                <a:highlight>
                  <a:srgbClr val="00FF00"/>
                </a:highlight>
              </a:rPr>
              <a:t>spoluhráč brankára sa dopúšťa priestupku za predčasný vstup do PÚ len ak:</a:t>
            </a:r>
            <a:endParaRPr sz="1800" dirty="0">
              <a:solidFill>
                <a:srgbClr val="000000"/>
              </a:solidFill>
              <a:highlight>
                <a:srgbClr val="00FF00"/>
              </a:highlight>
            </a:endParaRPr>
          </a:p>
          <a:p>
            <a:pPr marL="0" lvl="0" indent="0" algn="l" rtl="0">
              <a:spcBef>
                <a:spcPts val="360"/>
              </a:spcBef>
              <a:spcAft>
                <a:spcPts val="0"/>
              </a:spcAft>
              <a:buClr>
                <a:srgbClr val="000000"/>
              </a:buClr>
              <a:buSzPts val="1800"/>
              <a:buNone/>
            </a:pPr>
            <a:r>
              <a:rPr lang="sk-SK" sz="1800" dirty="0">
                <a:solidFill>
                  <a:srgbClr val="000000"/>
                </a:solidFill>
              </a:rPr>
              <a:t>1. </a:t>
            </a:r>
            <a:r>
              <a:rPr lang="sk-SK" sz="1800" b="1" dirty="0">
                <a:solidFill>
                  <a:srgbClr val="000000"/>
                </a:solidFill>
              </a:rPr>
              <a:t>jeho vstup mal jasný vplyv na strelca, alebo</a:t>
            </a:r>
            <a:endParaRPr sz="1800" dirty="0">
              <a:solidFill>
                <a:srgbClr val="000000"/>
              </a:solidFill>
            </a:endParaRPr>
          </a:p>
          <a:p>
            <a:pPr marL="0" lvl="0" indent="0" algn="l" rtl="0">
              <a:spcBef>
                <a:spcPts val="360"/>
              </a:spcBef>
              <a:spcAft>
                <a:spcPts val="0"/>
              </a:spcAft>
              <a:buClr>
                <a:srgbClr val="000000"/>
              </a:buClr>
              <a:buSzPts val="1800"/>
              <a:buNone/>
            </a:pPr>
            <a:r>
              <a:rPr lang="sk-SK" sz="1800" dirty="0">
                <a:solidFill>
                  <a:srgbClr val="000000"/>
                </a:solidFill>
              </a:rPr>
              <a:t>2.</a:t>
            </a:r>
            <a:r>
              <a:rPr lang="sk-SK" sz="1800" b="1" dirty="0">
                <a:solidFill>
                  <a:srgbClr val="000000"/>
                </a:solidFill>
              </a:rPr>
              <a:t>ak hráč, ktorý predčasne vstúpil do pokutového územia: </a:t>
            </a:r>
            <a:br>
              <a:rPr lang="sk-SK" sz="1800" b="1" dirty="0">
                <a:solidFill>
                  <a:srgbClr val="000000"/>
                </a:solidFill>
              </a:rPr>
            </a:br>
            <a:r>
              <a:rPr lang="sk-SK" sz="1800" b="1" dirty="0">
                <a:solidFill>
                  <a:srgbClr val="000000"/>
                </a:solidFill>
              </a:rPr>
              <a:t>         -zahral s loptou, alebo </a:t>
            </a:r>
            <a:br>
              <a:rPr lang="sk-SK" sz="1800" b="1" dirty="0">
                <a:solidFill>
                  <a:srgbClr val="000000"/>
                </a:solidFill>
              </a:rPr>
            </a:br>
            <a:r>
              <a:rPr lang="sk-SK" sz="1800" b="1" dirty="0">
                <a:solidFill>
                  <a:srgbClr val="000000"/>
                </a:solidFill>
              </a:rPr>
              <a:t>         -napádal súpera v  súboji o loptu a týmto zabránil súperovi streliť gól, alebo vytvoriť jasnú gólovú príležitosť  </a:t>
            </a:r>
            <a:endParaRPr sz="1800" dirty="0">
              <a:solidFill>
                <a:srgbClr val="000000"/>
              </a:solidFill>
            </a:endParaRPr>
          </a:p>
          <a:p>
            <a:pPr marL="0" lvl="0" indent="0" algn="l" rtl="0">
              <a:spcBef>
                <a:spcPts val="360"/>
              </a:spcBef>
              <a:spcAft>
                <a:spcPts val="0"/>
              </a:spcAft>
              <a:buClr>
                <a:schemeClr val="dk1"/>
              </a:buClr>
              <a:buSzPts val="1800"/>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1"/>
                                        </p:tgtEl>
                                        <p:attrNameLst>
                                          <p:attrName>style.visibility</p:attrName>
                                        </p:attrNameLst>
                                      </p:cBhvr>
                                      <p:to>
                                        <p:strVal val="visible"/>
                                      </p:to>
                                    </p:set>
                                    <p:animEffect transition="in" filter="fade">
                                      <p:cBhvr>
                                        <p:cTn id="7" dur="5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6"/>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endParaRPr/>
          </a:p>
        </p:txBody>
      </p:sp>
      <p:sp>
        <p:nvSpPr>
          <p:cNvPr id="177" name="Google Shape;177;p16"/>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graphicFrame>
        <p:nvGraphicFramePr>
          <p:cNvPr id="178" name="Google Shape;178;p16"/>
          <p:cNvGraphicFramePr/>
          <p:nvPr>
            <p:extLst>
              <p:ext uri="{D42A27DB-BD31-4B8C-83A1-F6EECF244321}">
                <p14:modId xmlns:p14="http://schemas.microsoft.com/office/powerpoint/2010/main" val="3165581725"/>
              </p:ext>
            </p:extLst>
          </p:nvPr>
        </p:nvGraphicFramePr>
        <p:xfrm>
          <a:off x="2369573" y="274639"/>
          <a:ext cx="6046839" cy="6551535"/>
        </p:xfrm>
        <a:graphic>
          <a:graphicData uri="http://schemas.openxmlformats.org/drawingml/2006/table">
            <a:tbl>
              <a:tblPr firstRow="1" firstCol="1" bandRow="1">
                <a:noFill/>
                <a:tableStyleId>{C47F5790-EDEB-4AC0-BBF0-05C0555A0141}</a:tableStyleId>
              </a:tblPr>
              <a:tblGrid>
                <a:gridCol w="2071323">
                  <a:extLst>
                    <a:ext uri="{9D8B030D-6E8A-4147-A177-3AD203B41FA5}">
                      <a16:colId xmlns:a16="http://schemas.microsoft.com/office/drawing/2014/main" val="20000"/>
                    </a:ext>
                  </a:extLst>
                </a:gridCol>
                <a:gridCol w="1958550">
                  <a:extLst>
                    <a:ext uri="{9D8B030D-6E8A-4147-A177-3AD203B41FA5}">
                      <a16:colId xmlns:a16="http://schemas.microsoft.com/office/drawing/2014/main" val="20001"/>
                    </a:ext>
                  </a:extLst>
                </a:gridCol>
                <a:gridCol w="2016966">
                  <a:extLst>
                    <a:ext uri="{9D8B030D-6E8A-4147-A177-3AD203B41FA5}">
                      <a16:colId xmlns:a16="http://schemas.microsoft.com/office/drawing/2014/main" val="20002"/>
                    </a:ext>
                  </a:extLst>
                </a:gridCol>
              </a:tblGrid>
              <a:tr h="420676">
                <a:tc>
                  <a:txBody>
                    <a:bodyPr/>
                    <a:lstStyle/>
                    <a:p>
                      <a:pPr marL="0" marR="0" lvl="0" indent="0" algn="l" rtl="0">
                        <a:lnSpc>
                          <a:spcPct val="107000"/>
                        </a:lnSpc>
                        <a:spcBef>
                          <a:spcPts val="0"/>
                        </a:spcBef>
                        <a:spcAft>
                          <a:spcPts val="0"/>
                        </a:spcAft>
                        <a:buNone/>
                      </a:pPr>
                      <a:r>
                        <a:rPr lang="sk-SK" sz="1000" u="none" strike="noStrike" cap="none" dirty="0"/>
                        <a:t> </a:t>
                      </a:r>
                      <a:endParaRPr sz="1000" u="none" strike="noStrike" cap="none" dirty="0">
                        <a:latin typeface="Calibri"/>
                        <a:ea typeface="Calibri"/>
                        <a:cs typeface="Calibri"/>
                        <a:sym typeface="Calibri"/>
                      </a:endParaRPr>
                    </a:p>
                  </a:txBody>
                  <a:tcPr marL="34975" marR="34975" marT="0" marB="0"/>
                </a:tc>
                <a:tc>
                  <a:txBody>
                    <a:bodyPr/>
                    <a:lstStyle/>
                    <a:p>
                      <a:pPr marL="0" marR="0" lvl="0" indent="0" algn="ctr" rtl="0">
                        <a:lnSpc>
                          <a:spcPct val="107000"/>
                        </a:lnSpc>
                        <a:spcBef>
                          <a:spcPts val="0"/>
                        </a:spcBef>
                        <a:spcAft>
                          <a:spcPts val="0"/>
                        </a:spcAft>
                        <a:buNone/>
                      </a:pPr>
                      <a:r>
                        <a:rPr lang="sk-SK" sz="1000" u="none" strike="noStrike" cap="none" dirty="0"/>
                        <a:t> výsledok akcie pokutového kopu</a:t>
                      </a:r>
                      <a:endParaRPr sz="1000" u="none" strike="noStrike" cap="none" dirty="0">
                        <a:latin typeface="Calibri"/>
                        <a:ea typeface="Calibri"/>
                        <a:cs typeface="Calibri"/>
                        <a:sym typeface="Calibri"/>
                      </a:endParaRPr>
                    </a:p>
                  </a:txBody>
                  <a:tcPr marL="34975" marR="34975" marT="0" marB="0"/>
                </a:tc>
                <a:tc>
                  <a:txBody>
                    <a:bodyPr/>
                    <a:lstStyle/>
                    <a:p>
                      <a:pPr marL="0" marR="0" lvl="0" indent="0" algn="ctr" rtl="0">
                        <a:lnSpc>
                          <a:spcPct val="107000"/>
                        </a:lnSpc>
                        <a:spcBef>
                          <a:spcPts val="0"/>
                        </a:spcBef>
                        <a:spcAft>
                          <a:spcPts val="0"/>
                        </a:spcAft>
                        <a:buNone/>
                      </a:pPr>
                      <a:r>
                        <a:rPr lang="sk-SK" sz="1000" u="none" strike="noStrike" cap="none" dirty="0"/>
                        <a:t>výsledok akcie pokutového kopu </a:t>
                      </a:r>
                      <a:endParaRPr sz="1000" u="none" strike="noStrike" cap="none" dirty="0">
                        <a:latin typeface="Calibri"/>
                        <a:ea typeface="Calibri"/>
                        <a:cs typeface="Calibri"/>
                        <a:sym typeface="Calibri"/>
                      </a:endParaRPr>
                    </a:p>
                  </a:txBody>
                  <a:tcPr marL="34975" marR="34975" marT="0" marB="0"/>
                </a:tc>
                <a:extLst>
                  <a:ext uri="{0D108BD9-81ED-4DB2-BD59-A6C34878D82A}">
                    <a16:rowId xmlns:a16="http://schemas.microsoft.com/office/drawing/2014/main" val="10000"/>
                  </a:ext>
                </a:extLst>
              </a:tr>
              <a:tr h="136019">
                <a:tc>
                  <a:txBody>
                    <a:bodyPr/>
                    <a:lstStyle/>
                    <a:p>
                      <a:pPr marL="0" marR="0" lvl="0" indent="0" algn="l" rtl="0">
                        <a:lnSpc>
                          <a:spcPct val="107000"/>
                        </a:lnSpc>
                        <a:spcBef>
                          <a:spcPts val="0"/>
                        </a:spcBef>
                        <a:spcAft>
                          <a:spcPts val="0"/>
                        </a:spcAft>
                        <a:buNone/>
                      </a:pPr>
                      <a:r>
                        <a:rPr lang="sk-SK" sz="1000" u="none" strike="noStrike" cap="none"/>
                        <a:t>druh priestupku </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a:t>BOL DOSIAHNUTÝ GÓL</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a:t>NEBOL DOSIAHNUTÝ GÓL</a:t>
                      </a:r>
                      <a:endParaRPr sz="1000" u="none" strike="noStrike" cap="none">
                        <a:latin typeface="Calibri"/>
                        <a:ea typeface="Calibri"/>
                        <a:cs typeface="Calibri"/>
                        <a:sym typeface="Calibri"/>
                      </a:endParaRPr>
                    </a:p>
                  </a:txBody>
                  <a:tcPr marL="34975" marR="34975" marT="0" marB="0"/>
                </a:tc>
                <a:extLst>
                  <a:ext uri="{0D108BD9-81ED-4DB2-BD59-A6C34878D82A}">
                    <a16:rowId xmlns:a16="http://schemas.microsoft.com/office/drawing/2014/main" val="10001"/>
                  </a:ext>
                </a:extLst>
              </a:tr>
              <a:tr h="836505">
                <a:tc>
                  <a:txBody>
                    <a:bodyPr/>
                    <a:lstStyle/>
                    <a:p>
                      <a:pPr marL="0" marR="0" lvl="0" indent="0" algn="l" rtl="0">
                        <a:lnSpc>
                          <a:spcPct val="107000"/>
                        </a:lnSpc>
                        <a:spcBef>
                          <a:spcPts val="0"/>
                        </a:spcBef>
                        <a:spcAft>
                          <a:spcPts val="0"/>
                        </a:spcAft>
                        <a:buNone/>
                      </a:pPr>
                      <a:r>
                        <a:rPr lang="sk-SK" sz="1000" u="none" strike="noStrike" cap="none" dirty="0"/>
                        <a:t>predčasný vstup hráča útočiaceho družstva</a:t>
                      </a:r>
                      <a:endParaRPr sz="1000" u="none" strike="noStrike" cap="none" dirty="0">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sng" strike="noStrike" cap="none" dirty="0"/>
                        <a:t>Ovplyvnenie : pokutový kop sa opakuje</a:t>
                      </a:r>
                      <a:endParaRPr sz="1000" u="none" strike="noStrike" cap="none" dirty="0"/>
                    </a:p>
                    <a:p>
                      <a:pPr marL="0" marR="0" lvl="0" indent="0" algn="l" rtl="0">
                        <a:lnSpc>
                          <a:spcPct val="107000"/>
                        </a:lnSpc>
                        <a:spcBef>
                          <a:spcPts val="800"/>
                        </a:spcBef>
                        <a:spcAft>
                          <a:spcPts val="0"/>
                        </a:spcAft>
                        <a:buNone/>
                      </a:pPr>
                      <a:r>
                        <a:rPr lang="sk-SK" sz="1000" u="sng" strike="noStrike" cap="none" dirty="0"/>
                        <a:t>Bez ovplyvnenia: rozhodca uzná gól</a:t>
                      </a:r>
                      <a:endParaRPr sz="1000" u="none" strike="noStrike" cap="none" dirty="0">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sng" strike="noStrike" cap="none"/>
                        <a:t>Ovplyvnenie : nepriamy voľný kop pre brániace mužstvo</a:t>
                      </a:r>
                      <a:endParaRPr sz="1000" u="none" strike="noStrike" cap="none"/>
                    </a:p>
                    <a:p>
                      <a:pPr marL="0" marR="0" lvl="0" indent="0" algn="l" rtl="0">
                        <a:lnSpc>
                          <a:spcPct val="107000"/>
                        </a:lnSpc>
                        <a:spcBef>
                          <a:spcPts val="800"/>
                        </a:spcBef>
                        <a:spcAft>
                          <a:spcPts val="0"/>
                        </a:spcAft>
                        <a:buNone/>
                      </a:pPr>
                      <a:r>
                        <a:rPr lang="sk-SK" sz="1000" u="sng" strike="noStrike" cap="none"/>
                        <a:t>Bez ovplyvnenia: v hre sa pokračuje bez prerušenia a sankcií</a:t>
                      </a:r>
                      <a:endParaRPr sz="1000" u="none" strike="noStrike" cap="none">
                        <a:latin typeface="Calibri"/>
                        <a:ea typeface="Calibri"/>
                        <a:cs typeface="Calibri"/>
                        <a:sym typeface="Calibri"/>
                      </a:endParaRPr>
                    </a:p>
                  </a:txBody>
                  <a:tcPr marL="34975" marR="34975" marT="0" marB="0"/>
                </a:tc>
                <a:extLst>
                  <a:ext uri="{0D108BD9-81ED-4DB2-BD59-A6C34878D82A}">
                    <a16:rowId xmlns:a16="http://schemas.microsoft.com/office/drawing/2014/main" val="10002"/>
                  </a:ext>
                </a:extLst>
              </a:tr>
              <a:tr h="836505">
                <a:tc>
                  <a:txBody>
                    <a:bodyPr/>
                    <a:lstStyle/>
                    <a:p>
                      <a:pPr marL="0" marR="0" lvl="0" indent="0" algn="l" rtl="0">
                        <a:lnSpc>
                          <a:spcPct val="107000"/>
                        </a:lnSpc>
                        <a:spcBef>
                          <a:spcPts val="0"/>
                        </a:spcBef>
                        <a:spcAft>
                          <a:spcPts val="0"/>
                        </a:spcAft>
                        <a:buNone/>
                      </a:pPr>
                      <a:r>
                        <a:rPr lang="sk-SK" sz="1000" u="none" strike="noStrike" cap="none" dirty="0"/>
                        <a:t>predčasný vstup hráča brániaceho družstva</a:t>
                      </a:r>
                      <a:endParaRPr sz="1000" u="none" strike="noStrike" cap="none" dirty="0">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sng" strike="noStrike" cap="none" dirty="0"/>
                        <a:t>Ovplyvnenie : rozhodca uzná gól</a:t>
                      </a:r>
                      <a:endParaRPr sz="1000" u="none" strike="noStrike" cap="none" dirty="0"/>
                    </a:p>
                    <a:p>
                      <a:pPr marL="0" marR="0" lvl="0" indent="0" algn="l" rtl="0">
                        <a:lnSpc>
                          <a:spcPct val="107000"/>
                        </a:lnSpc>
                        <a:spcBef>
                          <a:spcPts val="800"/>
                        </a:spcBef>
                        <a:spcAft>
                          <a:spcPts val="0"/>
                        </a:spcAft>
                        <a:buNone/>
                      </a:pPr>
                      <a:r>
                        <a:rPr lang="sk-SK" sz="1000" u="sng" strike="noStrike" cap="none" dirty="0"/>
                        <a:t>Bez ovplyvnenia: rozhodca uzná gól</a:t>
                      </a:r>
                      <a:endParaRPr sz="1000" u="none" strike="noStrike" cap="none" dirty="0">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sng" strike="noStrike" cap="none"/>
                        <a:t>Ovplyvnenie : pokutový kop sa opakuje</a:t>
                      </a:r>
                      <a:endParaRPr sz="1000" u="none" strike="noStrike" cap="none"/>
                    </a:p>
                    <a:p>
                      <a:pPr marL="0" marR="0" lvl="0" indent="0" algn="l" rtl="0">
                        <a:lnSpc>
                          <a:spcPct val="107000"/>
                        </a:lnSpc>
                        <a:spcBef>
                          <a:spcPts val="800"/>
                        </a:spcBef>
                        <a:spcAft>
                          <a:spcPts val="0"/>
                        </a:spcAft>
                        <a:buNone/>
                      </a:pPr>
                      <a:r>
                        <a:rPr lang="sk-SK" sz="1000" u="sng" strike="noStrike" cap="none"/>
                        <a:t>Bez ovplyvnenia: v hre sa pokračuje bez prerušenia a sankcií</a:t>
                      </a:r>
                      <a:endParaRPr sz="1000" u="none" strike="noStrike" cap="none">
                        <a:latin typeface="Calibri"/>
                        <a:ea typeface="Calibri"/>
                        <a:cs typeface="Calibri"/>
                        <a:sym typeface="Calibri"/>
                      </a:endParaRPr>
                    </a:p>
                  </a:txBody>
                  <a:tcPr marL="34975" marR="34975" marT="0" marB="0"/>
                </a:tc>
                <a:extLst>
                  <a:ext uri="{0D108BD9-81ED-4DB2-BD59-A6C34878D82A}">
                    <a16:rowId xmlns:a16="http://schemas.microsoft.com/office/drawing/2014/main" val="10003"/>
                  </a:ext>
                </a:extLst>
              </a:tr>
              <a:tr h="836505">
                <a:tc>
                  <a:txBody>
                    <a:bodyPr/>
                    <a:lstStyle/>
                    <a:p>
                      <a:pPr marL="0" marR="0" lvl="0" indent="0" algn="l" rtl="0">
                        <a:lnSpc>
                          <a:spcPct val="107000"/>
                        </a:lnSpc>
                        <a:spcBef>
                          <a:spcPts val="0"/>
                        </a:spcBef>
                        <a:spcAft>
                          <a:spcPts val="0"/>
                        </a:spcAft>
                        <a:buNone/>
                      </a:pPr>
                      <a:r>
                        <a:rPr lang="sk-SK" sz="1000" u="none" strike="noStrike" cap="none" dirty="0"/>
                        <a:t>predčasný vstup brániaceho a útočiaceho hráča</a:t>
                      </a:r>
                      <a:endParaRPr sz="1000" u="none" strike="noStrike" cap="none" dirty="0">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sng" strike="noStrike" cap="none" dirty="0"/>
                        <a:t>Ovplyvnenie : pokutový kop sa opakuje</a:t>
                      </a:r>
                      <a:endParaRPr sz="1000" u="none" strike="noStrike" cap="none" dirty="0"/>
                    </a:p>
                    <a:p>
                      <a:pPr marL="0" marR="0" lvl="0" indent="0" algn="l" rtl="0">
                        <a:lnSpc>
                          <a:spcPct val="107000"/>
                        </a:lnSpc>
                        <a:spcBef>
                          <a:spcPts val="800"/>
                        </a:spcBef>
                        <a:spcAft>
                          <a:spcPts val="0"/>
                        </a:spcAft>
                        <a:buNone/>
                      </a:pPr>
                      <a:r>
                        <a:rPr lang="sk-SK" sz="1000" u="sng" strike="noStrike" cap="none" dirty="0"/>
                        <a:t>Bez ovplyvnenia: rozhodca uzná gól</a:t>
                      </a:r>
                      <a:endParaRPr sz="1000" u="none" strike="noStrike" cap="none" dirty="0">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sng" strike="noStrike" cap="none"/>
                        <a:t>Ovplyvnenie : pokutový kop sa opakuje</a:t>
                      </a:r>
                      <a:endParaRPr sz="1000" u="none" strike="noStrike" cap="none"/>
                    </a:p>
                    <a:p>
                      <a:pPr marL="0" marR="0" lvl="0" indent="0" algn="l" rtl="0">
                        <a:lnSpc>
                          <a:spcPct val="107000"/>
                        </a:lnSpc>
                        <a:spcBef>
                          <a:spcPts val="800"/>
                        </a:spcBef>
                        <a:spcAft>
                          <a:spcPts val="0"/>
                        </a:spcAft>
                        <a:buNone/>
                      </a:pPr>
                      <a:r>
                        <a:rPr lang="sk-SK" sz="1000" u="sng" strike="noStrike" cap="none"/>
                        <a:t>Bez ovplyvnenia: v hre sa pokračuje bez prerušenia a sankcií</a:t>
                      </a:r>
                      <a:endParaRPr sz="1000" u="none" strike="noStrike" cap="none">
                        <a:latin typeface="Calibri"/>
                        <a:ea typeface="Calibri"/>
                        <a:cs typeface="Calibri"/>
                        <a:sym typeface="Calibri"/>
                      </a:endParaRPr>
                    </a:p>
                  </a:txBody>
                  <a:tcPr marL="34975" marR="34975" marT="0" marB="0"/>
                </a:tc>
                <a:extLst>
                  <a:ext uri="{0D108BD9-81ED-4DB2-BD59-A6C34878D82A}">
                    <a16:rowId xmlns:a16="http://schemas.microsoft.com/office/drawing/2014/main" val="10004"/>
                  </a:ext>
                </a:extLst>
              </a:tr>
              <a:tr h="1844039">
                <a:tc>
                  <a:txBody>
                    <a:bodyPr/>
                    <a:lstStyle/>
                    <a:p>
                      <a:pPr marL="0" marR="0" lvl="0" indent="0" algn="l" rtl="0">
                        <a:lnSpc>
                          <a:spcPct val="107000"/>
                        </a:lnSpc>
                        <a:spcBef>
                          <a:spcPts val="0"/>
                        </a:spcBef>
                        <a:spcAft>
                          <a:spcPts val="0"/>
                        </a:spcAft>
                        <a:buNone/>
                      </a:pPr>
                      <a:r>
                        <a:rPr lang="sk-SK" sz="1000" u="none" strike="noStrike" cap="none"/>
                        <a:t>Priestupok brankára</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dirty="0"/>
                        <a:t>rozhodca gól uzná</a:t>
                      </a:r>
                      <a:endParaRPr sz="1000" u="none" strike="noStrike" cap="none" dirty="0">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dirty="0"/>
                        <a:t>1) a lopta nie je chytená /vyrazená brankárom: pokutový kop sa neopakuje s výnimkou prípadu, ak by bol vykonávateľ kopu jasne ovplyvnený brankárom. 2) a lopta je chytená /vyrazená brankárom: pokutový kop sa opakuje s verbálnym varovaním brankára pri jeho prvom priestupku v stretnutí, alebo napomenutím ŽK pri akomkoľvek inom ďalšom priestupku</a:t>
                      </a:r>
                      <a:endParaRPr sz="1000" u="none" strike="noStrike" cap="none" dirty="0">
                        <a:latin typeface="Calibri"/>
                        <a:ea typeface="Calibri"/>
                        <a:cs typeface="Calibri"/>
                        <a:sym typeface="Calibri"/>
                      </a:endParaRPr>
                    </a:p>
                  </a:txBody>
                  <a:tcPr marL="34975" marR="34975" marT="0" marB="0"/>
                </a:tc>
                <a:extLst>
                  <a:ext uri="{0D108BD9-81ED-4DB2-BD59-A6C34878D82A}">
                    <a16:rowId xmlns:a16="http://schemas.microsoft.com/office/drawing/2014/main" val="10005"/>
                  </a:ext>
                </a:extLst>
              </a:tr>
              <a:tr h="420676">
                <a:tc>
                  <a:txBody>
                    <a:bodyPr/>
                    <a:lstStyle/>
                    <a:p>
                      <a:pPr marL="0" marR="0" lvl="0" indent="0" algn="l" rtl="0">
                        <a:lnSpc>
                          <a:spcPct val="107000"/>
                        </a:lnSpc>
                        <a:spcBef>
                          <a:spcPts val="0"/>
                        </a:spcBef>
                        <a:spcAft>
                          <a:spcPts val="0"/>
                        </a:spcAft>
                        <a:buNone/>
                      </a:pPr>
                      <a:r>
                        <a:rPr lang="sk-SK" sz="1000" u="none" strike="noStrike" cap="none"/>
                        <a:t>priestupok brankára a vykonávateľa kopu v rovnakom čase</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a:t>nepriamy voľný kop a napomenutie vykonávateľa kopu</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dirty="0"/>
                        <a:t>nepriamy voľný kop a napomenutie vykonávateľa kopu</a:t>
                      </a:r>
                      <a:endParaRPr sz="1000" u="none" strike="noStrike" cap="none" dirty="0">
                        <a:latin typeface="Calibri"/>
                        <a:ea typeface="Calibri"/>
                        <a:cs typeface="Calibri"/>
                        <a:sym typeface="Calibri"/>
                      </a:endParaRPr>
                    </a:p>
                  </a:txBody>
                  <a:tcPr marL="34975" marR="34975" marT="0" marB="0"/>
                </a:tc>
                <a:extLst>
                  <a:ext uri="{0D108BD9-81ED-4DB2-BD59-A6C34878D82A}">
                    <a16:rowId xmlns:a16="http://schemas.microsoft.com/office/drawing/2014/main" val="10006"/>
                  </a:ext>
                </a:extLst>
              </a:tr>
              <a:tr h="136019">
                <a:tc>
                  <a:txBody>
                    <a:bodyPr/>
                    <a:lstStyle/>
                    <a:p>
                      <a:pPr marL="0" marR="0" lvl="0" indent="0" algn="l" rtl="0">
                        <a:lnSpc>
                          <a:spcPct val="107000"/>
                        </a:lnSpc>
                        <a:spcBef>
                          <a:spcPts val="0"/>
                        </a:spcBef>
                        <a:spcAft>
                          <a:spcPts val="0"/>
                        </a:spcAft>
                        <a:buNone/>
                      </a:pPr>
                      <a:r>
                        <a:rPr lang="sk-SK" sz="1000" u="none" strike="noStrike" cap="none"/>
                        <a:t>lopta kopnutá dozadu</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a:t>Nepriamy voľný kop</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dirty="0"/>
                        <a:t>Nepriamy voľný kop</a:t>
                      </a:r>
                      <a:endParaRPr sz="1000" u="none" strike="noStrike" cap="none" dirty="0">
                        <a:latin typeface="Calibri"/>
                        <a:ea typeface="Calibri"/>
                        <a:cs typeface="Calibri"/>
                        <a:sym typeface="Calibri"/>
                      </a:endParaRPr>
                    </a:p>
                  </a:txBody>
                  <a:tcPr marL="34975" marR="34975" marT="0" marB="0"/>
                </a:tc>
                <a:extLst>
                  <a:ext uri="{0D108BD9-81ED-4DB2-BD59-A6C34878D82A}">
                    <a16:rowId xmlns:a16="http://schemas.microsoft.com/office/drawing/2014/main" val="10007"/>
                  </a:ext>
                </a:extLst>
              </a:tr>
              <a:tr h="563006">
                <a:tc>
                  <a:txBody>
                    <a:bodyPr/>
                    <a:lstStyle/>
                    <a:p>
                      <a:pPr marL="0" marR="0" lvl="0" indent="0" algn="l" rtl="0">
                        <a:lnSpc>
                          <a:spcPct val="107000"/>
                        </a:lnSpc>
                        <a:spcBef>
                          <a:spcPts val="0"/>
                        </a:spcBef>
                        <a:spcAft>
                          <a:spcPts val="0"/>
                        </a:spcAft>
                        <a:buNone/>
                      </a:pPr>
                      <a:r>
                        <a:rPr lang="sk-SK" sz="1000" u="none" strike="noStrike" cap="none"/>
                        <a:t>použitie nedovoleného klamlivého pohybu potom, keď už bol rozbeh na loptu dokončený</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a:t>nepriamy voľný kop, napomenutie vykonávateľa pokutového kopu</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dirty="0"/>
                        <a:t>nepriamy voľný kop, napomenutie vykonávateľa pokutového kopu</a:t>
                      </a:r>
                      <a:endParaRPr sz="1000" u="none" strike="noStrike" cap="none" dirty="0">
                        <a:latin typeface="Calibri"/>
                        <a:ea typeface="Calibri"/>
                        <a:cs typeface="Calibri"/>
                        <a:sym typeface="Calibri"/>
                      </a:endParaRPr>
                    </a:p>
                  </a:txBody>
                  <a:tcPr marL="34975" marR="34975" marT="0" marB="0"/>
                </a:tc>
                <a:extLst>
                  <a:ext uri="{0D108BD9-81ED-4DB2-BD59-A6C34878D82A}">
                    <a16:rowId xmlns:a16="http://schemas.microsoft.com/office/drawing/2014/main" val="10008"/>
                  </a:ext>
                </a:extLst>
              </a:tr>
              <a:tr h="420676">
                <a:tc>
                  <a:txBody>
                    <a:bodyPr/>
                    <a:lstStyle/>
                    <a:p>
                      <a:pPr marL="0" marR="0" lvl="0" indent="0" algn="l" rtl="0">
                        <a:lnSpc>
                          <a:spcPct val="107000"/>
                        </a:lnSpc>
                        <a:spcBef>
                          <a:spcPts val="0"/>
                        </a:spcBef>
                        <a:spcAft>
                          <a:spcPts val="0"/>
                        </a:spcAft>
                        <a:buNone/>
                      </a:pPr>
                      <a:r>
                        <a:rPr lang="sk-SK" sz="1000" u="none" strike="noStrike" cap="none"/>
                        <a:t>pokutový kop zahral nesprávny hráč (teda iný hráč ako bol jasne identifikovaný)</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a:t>nepriamy voľný kop, napomenutie nesprávneho hráča</a:t>
                      </a:r>
                      <a:endParaRPr sz="1000" u="none" strike="noStrike" cap="none">
                        <a:latin typeface="Calibri"/>
                        <a:ea typeface="Calibri"/>
                        <a:cs typeface="Calibri"/>
                        <a:sym typeface="Calibri"/>
                      </a:endParaRPr>
                    </a:p>
                  </a:txBody>
                  <a:tcPr marL="34975" marR="34975" marT="0" marB="0"/>
                </a:tc>
                <a:tc>
                  <a:txBody>
                    <a:bodyPr/>
                    <a:lstStyle/>
                    <a:p>
                      <a:pPr marL="0" marR="0" lvl="0" indent="0" algn="l" rtl="0">
                        <a:lnSpc>
                          <a:spcPct val="107000"/>
                        </a:lnSpc>
                        <a:spcBef>
                          <a:spcPts val="0"/>
                        </a:spcBef>
                        <a:spcAft>
                          <a:spcPts val="0"/>
                        </a:spcAft>
                        <a:buNone/>
                      </a:pPr>
                      <a:r>
                        <a:rPr lang="sk-SK" sz="1000" u="none" strike="noStrike" cap="none" dirty="0"/>
                        <a:t>nepriamy voľný kop, napomenutie nesprávneho hráča</a:t>
                      </a:r>
                      <a:endParaRPr sz="1000" u="none" strike="noStrike" cap="none" dirty="0">
                        <a:latin typeface="Calibri"/>
                        <a:ea typeface="Calibri"/>
                        <a:cs typeface="Calibri"/>
                        <a:sym typeface="Calibri"/>
                      </a:endParaRPr>
                    </a:p>
                  </a:txBody>
                  <a:tcPr marL="34975" marR="34975"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7"/>
          <p:cNvSpPr txBox="1">
            <a:spLocks noGrp="1"/>
          </p:cNvSpPr>
          <p:nvPr>
            <p:ph type="ctrTitle"/>
          </p:nvPr>
        </p:nvSpPr>
        <p:spPr>
          <a:xfrm>
            <a:off x="272480" y="1988840"/>
            <a:ext cx="9361040" cy="2376264"/>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None/>
            </a:pPr>
            <a:endParaRPr dirty="0"/>
          </a:p>
        </p:txBody>
      </p:sp>
      <p:graphicFrame>
        <p:nvGraphicFramePr>
          <p:cNvPr id="3" name="Tabulka 2">
            <a:extLst>
              <a:ext uri="{FF2B5EF4-FFF2-40B4-BE49-F238E27FC236}">
                <a16:creationId xmlns:a16="http://schemas.microsoft.com/office/drawing/2014/main" id="{3329574C-ADB2-1664-FA8A-8997E95A549E}"/>
              </a:ext>
            </a:extLst>
          </p:cNvPr>
          <p:cNvGraphicFramePr>
            <a:graphicFrameLocks noGrp="1"/>
          </p:cNvGraphicFramePr>
          <p:nvPr>
            <p:extLst>
              <p:ext uri="{D42A27DB-BD31-4B8C-83A1-F6EECF244321}">
                <p14:modId xmlns:p14="http://schemas.microsoft.com/office/powerpoint/2010/main" val="718649855"/>
              </p:ext>
            </p:extLst>
          </p:nvPr>
        </p:nvGraphicFramePr>
        <p:xfrm>
          <a:off x="2261419" y="0"/>
          <a:ext cx="6135328" cy="6858000"/>
        </p:xfrm>
        <a:graphic>
          <a:graphicData uri="http://schemas.openxmlformats.org/drawingml/2006/table">
            <a:tbl>
              <a:tblPr bandRow="1">
                <a:tableStyleId>{C47F5790-EDEB-4AC0-BBF0-05C0555A0141}</a:tableStyleId>
              </a:tblPr>
              <a:tblGrid>
                <a:gridCol w="1971714">
                  <a:extLst>
                    <a:ext uri="{9D8B030D-6E8A-4147-A177-3AD203B41FA5}">
                      <a16:colId xmlns:a16="http://schemas.microsoft.com/office/drawing/2014/main" val="508294364"/>
                    </a:ext>
                  </a:extLst>
                </a:gridCol>
                <a:gridCol w="2091816">
                  <a:extLst>
                    <a:ext uri="{9D8B030D-6E8A-4147-A177-3AD203B41FA5}">
                      <a16:colId xmlns:a16="http://schemas.microsoft.com/office/drawing/2014/main" val="804667055"/>
                    </a:ext>
                  </a:extLst>
                </a:gridCol>
                <a:gridCol w="2071798">
                  <a:extLst>
                    <a:ext uri="{9D8B030D-6E8A-4147-A177-3AD203B41FA5}">
                      <a16:colId xmlns:a16="http://schemas.microsoft.com/office/drawing/2014/main" val="3469597295"/>
                    </a:ext>
                  </a:extLst>
                </a:gridCol>
              </a:tblGrid>
              <a:tr h="417192">
                <a:tc>
                  <a:txBody>
                    <a:bodyPr/>
                    <a:lstStyle/>
                    <a:p>
                      <a:pPr algn="just">
                        <a:lnSpc>
                          <a:spcPct val="107000"/>
                        </a:lnSpc>
                        <a:spcAft>
                          <a:spcPts val="800"/>
                        </a:spcAft>
                      </a:pPr>
                      <a:r>
                        <a:rPr lang="sk-SK" sz="800">
                          <a:effectLst/>
                        </a:rPr>
                        <a:t> </a:t>
                      </a:r>
                      <a:endParaRPr lang="sk-SK" sz="800">
                        <a:effectLst/>
                        <a:latin typeface="Calibri" panose="020F0502020204030204" pitchFamily="34" charset="0"/>
                        <a:ea typeface="Calibri" panose="020F0502020204030204" pitchFamily="34" charset="0"/>
                      </a:endParaRPr>
                    </a:p>
                  </a:txBody>
                  <a:tcPr marL="47663" marR="47663" marT="0" marB="0"/>
                </a:tc>
                <a:tc>
                  <a:txBody>
                    <a:bodyPr/>
                    <a:lstStyle/>
                    <a:p>
                      <a:pPr>
                        <a:lnSpc>
                          <a:spcPct val="107000"/>
                        </a:lnSpc>
                        <a:spcAft>
                          <a:spcPts val="1000"/>
                        </a:spcAft>
                      </a:pPr>
                      <a:r>
                        <a:rPr lang="sk-SK" sz="1400" dirty="0">
                          <a:effectLst/>
                        </a:rPr>
                        <a:t>výsledok akcie PK</a:t>
                      </a:r>
                      <a:endParaRPr lang="sk-SK" sz="1400" dirty="0">
                        <a:effectLst/>
                        <a:latin typeface="Calibri" panose="020F0502020204030204" pitchFamily="34" charset="0"/>
                        <a:ea typeface="Calibri" panose="020F0502020204030204" pitchFamily="34" charset="0"/>
                      </a:endParaRPr>
                    </a:p>
                  </a:txBody>
                  <a:tcPr marL="47663" marR="47663" marT="0" marB="0"/>
                </a:tc>
                <a:tc>
                  <a:txBody>
                    <a:bodyPr/>
                    <a:lstStyle/>
                    <a:p>
                      <a:pPr>
                        <a:lnSpc>
                          <a:spcPct val="107000"/>
                        </a:lnSpc>
                        <a:spcAft>
                          <a:spcPts val="800"/>
                        </a:spcAft>
                      </a:pPr>
                      <a:r>
                        <a:rPr lang="sk-SK" sz="1400" dirty="0">
                          <a:effectLst/>
                        </a:rPr>
                        <a:t>výsledok akcie PK</a:t>
                      </a:r>
                      <a:endParaRPr lang="sk-SK" sz="1400" dirty="0">
                        <a:effectLst/>
                        <a:latin typeface="Calibri" panose="020F0502020204030204" pitchFamily="34" charset="0"/>
                        <a:ea typeface="Calibri" panose="020F0502020204030204" pitchFamily="34" charset="0"/>
                      </a:endParaRPr>
                    </a:p>
                  </a:txBody>
                  <a:tcPr marL="47663" marR="47663" marT="0" marB="0"/>
                </a:tc>
                <a:extLst>
                  <a:ext uri="{0D108BD9-81ED-4DB2-BD59-A6C34878D82A}">
                    <a16:rowId xmlns:a16="http://schemas.microsoft.com/office/drawing/2014/main" val="1084562143"/>
                  </a:ext>
                </a:extLst>
              </a:tr>
              <a:tr h="417192">
                <a:tc>
                  <a:txBody>
                    <a:bodyPr/>
                    <a:lstStyle/>
                    <a:p>
                      <a:pPr algn="just">
                        <a:lnSpc>
                          <a:spcPct val="107000"/>
                        </a:lnSpc>
                        <a:spcAft>
                          <a:spcPts val="800"/>
                        </a:spcAft>
                      </a:pPr>
                      <a:endParaRPr lang="sk-SK" sz="800" dirty="0">
                        <a:effectLst/>
                        <a:latin typeface="Calibri" panose="020F0502020204030204" pitchFamily="34" charset="0"/>
                        <a:ea typeface="Calibri" panose="020F0502020204030204" pitchFamily="34" charset="0"/>
                      </a:endParaRPr>
                    </a:p>
                  </a:txBody>
                  <a:tcPr marL="47663" marR="47663" marT="0" marB="0"/>
                </a:tc>
                <a:tc>
                  <a:txBody>
                    <a:bodyPr/>
                    <a:lstStyle/>
                    <a:p>
                      <a:pPr algn="just">
                        <a:lnSpc>
                          <a:spcPct val="107000"/>
                        </a:lnSpc>
                        <a:spcAft>
                          <a:spcPts val="1000"/>
                        </a:spcAft>
                      </a:pPr>
                      <a:r>
                        <a:rPr lang="sk-SK" sz="1400" dirty="0">
                          <a:effectLst/>
                        </a:rPr>
                        <a:t>bol dosiahnutý gól</a:t>
                      </a:r>
                      <a:endParaRPr lang="sk-SK" sz="1400" dirty="0">
                        <a:effectLst/>
                        <a:latin typeface="Calibri" panose="020F0502020204030204" pitchFamily="34" charset="0"/>
                        <a:ea typeface="Calibri" panose="020F0502020204030204" pitchFamily="34" charset="0"/>
                      </a:endParaRPr>
                    </a:p>
                  </a:txBody>
                  <a:tcPr marL="47663" marR="47663" marT="0" marB="0"/>
                </a:tc>
                <a:tc>
                  <a:txBody>
                    <a:bodyPr/>
                    <a:lstStyle/>
                    <a:p>
                      <a:pPr algn="just">
                        <a:lnSpc>
                          <a:spcPct val="107000"/>
                        </a:lnSpc>
                        <a:spcAft>
                          <a:spcPts val="800"/>
                        </a:spcAft>
                      </a:pPr>
                      <a:r>
                        <a:rPr lang="sk-SK" sz="1400" dirty="0">
                          <a:effectLst/>
                        </a:rPr>
                        <a:t>nebol dosiahnutý gól</a:t>
                      </a:r>
                      <a:endParaRPr lang="sk-SK" sz="1400" dirty="0">
                        <a:effectLst/>
                        <a:latin typeface="Calibri" panose="020F0502020204030204" pitchFamily="34" charset="0"/>
                        <a:ea typeface="Calibri" panose="020F0502020204030204" pitchFamily="34" charset="0"/>
                      </a:endParaRPr>
                    </a:p>
                  </a:txBody>
                  <a:tcPr marL="47663" marR="47663" marT="0" marB="0"/>
                </a:tc>
                <a:extLst>
                  <a:ext uri="{0D108BD9-81ED-4DB2-BD59-A6C34878D82A}">
                    <a16:rowId xmlns:a16="http://schemas.microsoft.com/office/drawing/2014/main" val="3325297317"/>
                  </a:ext>
                </a:extLst>
              </a:tr>
              <a:tr h="1987190">
                <a:tc>
                  <a:txBody>
                    <a:bodyPr/>
                    <a:lstStyle/>
                    <a:p>
                      <a:pPr>
                        <a:lnSpc>
                          <a:spcPct val="107000"/>
                        </a:lnSpc>
                        <a:spcAft>
                          <a:spcPts val="800"/>
                        </a:spcAft>
                      </a:pPr>
                      <a:r>
                        <a:rPr lang="sk-SK" sz="1400">
                          <a:effectLst/>
                        </a:rPr>
                        <a:t>predčasný vstup hráča útočiaceho družstva</a:t>
                      </a:r>
                      <a:endParaRPr lang="sk-SK" sz="1400">
                        <a:effectLst/>
                        <a:latin typeface="Calibri" panose="020F0502020204030204" pitchFamily="34" charset="0"/>
                        <a:ea typeface="Calibri" panose="020F0502020204030204" pitchFamily="34" charset="0"/>
                      </a:endParaRPr>
                    </a:p>
                  </a:txBody>
                  <a:tcPr marL="47663" marR="47663" marT="0" marB="0"/>
                </a:tc>
                <a:tc>
                  <a:txBody>
                    <a:bodyPr/>
                    <a:lstStyle/>
                    <a:p>
                      <a:pPr>
                        <a:lnSpc>
                          <a:spcPct val="107000"/>
                        </a:lnSpc>
                        <a:spcAft>
                          <a:spcPts val="800"/>
                        </a:spcAft>
                      </a:pPr>
                      <a:r>
                        <a:rPr lang="sk-SK" sz="1400">
                          <a:effectLst/>
                          <a:highlight>
                            <a:srgbClr val="FF0000"/>
                          </a:highlight>
                        </a:rPr>
                        <a:t>pokutový kop sa opakuje</a:t>
                      </a:r>
                      <a:endParaRPr lang="sk-SK" sz="1400">
                        <a:effectLst/>
                      </a:endParaRPr>
                    </a:p>
                    <a:p>
                      <a:pPr marL="78105" marR="27305">
                        <a:lnSpc>
                          <a:spcPct val="94000"/>
                        </a:lnSpc>
                        <a:spcAft>
                          <a:spcPts val="1000"/>
                        </a:spcAft>
                      </a:pPr>
                      <a:r>
                        <a:rPr lang="sk-SK" sz="1400" u="sng">
                          <a:effectLst/>
                          <a:highlight>
                            <a:srgbClr val="00FF00"/>
                          </a:highlight>
                        </a:rPr>
                        <a:t>Ovplyvnenie</a:t>
                      </a:r>
                      <a:r>
                        <a:rPr lang="sk-SK" sz="1400">
                          <a:effectLst/>
                          <a:highlight>
                            <a:srgbClr val="00FF00"/>
                          </a:highlight>
                        </a:rPr>
                        <a:t>: pokutový kop sa  opakuje </a:t>
                      </a:r>
                      <a:endParaRPr lang="sk-SK" sz="1400">
                        <a:effectLst/>
                      </a:endParaRPr>
                    </a:p>
                    <a:p>
                      <a:pPr marL="77470" marR="27940" indent="-1270">
                        <a:lnSpc>
                          <a:spcPct val="94000"/>
                        </a:lnSpc>
                        <a:spcBef>
                          <a:spcPts val="50"/>
                        </a:spcBef>
                        <a:spcAft>
                          <a:spcPts val="1000"/>
                        </a:spcAft>
                      </a:pPr>
                      <a:r>
                        <a:rPr lang="sk-SK" sz="1400" u="sng">
                          <a:effectLst/>
                          <a:highlight>
                            <a:srgbClr val="00FF00"/>
                          </a:highlight>
                        </a:rPr>
                        <a:t>Bez ovplyvnenia</a:t>
                      </a:r>
                      <a:r>
                        <a:rPr lang="sk-SK" sz="1400">
                          <a:effectLst/>
                          <a:highlight>
                            <a:srgbClr val="00FF00"/>
                          </a:highlight>
                        </a:rPr>
                        <a:t>: rozhodca  uzná gól</a:t>
                      </a:r>
                      <a:endParaRPr lang="sk-SK" sz="1400">
                        <a:effectLst/>
                        <a:latin typeface="Calibri" panose="020F0502020204030204" pitchFamily="34" charset="0"/>
                        <a:ea typeface="Calibri" panose="020F0502020204030204" pitchFamily="34" charset="0"/>
                      </a:endParaRPr>
                    </a:p>
                  </a:txBody>
                  <a:tcPr marL="47663" marR="47663" marT="0" marB="0"/>
                </a:tc>
                <a:tc>
                  <a:txBody>
                    <a:bodyPr/>
                    <a:lstStyle/>
                    <a:p>
                      <a:pPr>
                        <a:lnSpc>
                          <a:spcPct val="107000"/>
                        </a:lnSpc>
                        <a:spcAft>
                          <a:spcPts val="800"/>
                        </a:spcAft>
                      </a:pPr>
                      <a:r>
                        <a:rPr lang="sk-SK" sz="1400">
                          <a:effectLst/>
                          <a:highlight>
                            <a:srgbClr val="FF0000"/>
                          </a:highlight>
                        </a:rPr>
                        <a:t>nepriamy voľný kop</a:t>
                      </a:r>
                      <a:endParaRPr lang="sk-SK" sz="1400">
                        <a:effectLst/>
                      </a:endParaRPr>
                    </a:p>
                    <a:p>
                      <a:pPr marL="72390" marR="27940" indent="2540">
                        <a:lnSpc>
                          <a:spcPct val="95000"/>
                        </a:lnSpc>
                        <a:spcAft>
                          <a:spcPts val="1000"/>
                        </a:spcAft>
                      </a:pPr>
                      <a:r>
                        <a:rPr lang="sk-SK" sz="1400" u="sng">
                          <a:effectLst/>
                          <a:highlight>
                            <a:srgbClr val="00FF00"/>
                          </a:highlight>
                        </a:rPr>
                        <a:t>Ovplyvnenie</a:t>
                      </a:r>
                      <a:r>
                        <a:rPr lang="sk-SK" sz="1400">
                          <a:effectLst/>
                          <a:highlight>
                            <a:srgbClr val="00FF00"/>
                          </a:highlight>
                        </a:rPr>
                        <a:t>: nepriamy voľný  kop pre brániace mužstvo </a:t>
                      </a:r>
                      <a:endParaRPr lang="sk-SK" sz="1400">
                        <a:effectLst/>
                      </a:endParaRPr>
                    </a:p>
                    <a:p>
                      <a:pPr marL="72390" marR="27940" indent="2540">
                        <a:lnSpc>
                          <a:spcPct val="95000"/>
                        </a:lnSpc>
                        <a:spcAft>
                          <a:spcPts val="1000"/>
                        </a:spcAft>
                      </a:pPr>
                      <a:r>
                        <a:rPr lang="sk-SK" sz="1400" u="sng">
                          <a:effectLst/>
                          <a:highlight>
                            <a:srgbClr val="00FF00"/>
                          </a:highlight>
                        </a:rPr>
                        <a:t>Bez ovplyvnenia</a:t>
                      </a:r>
                      <a:r>
                        <a:rPr lang="sk-SK" sz="1400">
                          <a:effectLst/>
                          <a:highlight>
                            <a:srgbClr val="00FF00"/>
                          </a:highlight>
                        </a:rPr>
                        <a:t>: v hre sa  pokračuje bez prerušenia a  sankcií</a:t>
                      </a:r>
                      <a:endParaRPr lang="sk-SK" sz="1400">
                        <a:effectLst/>
                        <a:latin typeface="Calibri" panose="020F0502020204030204" pitchFamily="34" charset="0"/>
                        <a:ea typeface="Calibri" panose="020F0502020204030204" pitchFamily="34" charset="0"/>
                      </a:endParaRPr>
                    </a:p>
                  </a:txBody>
                  <a:tcPr marL="47663" marR="47663" marT="0" marB="0"/>
                </a:tc>
                <a:extLst>
                  <a:ext uri="{0D108BD9-81ED-4DB2-BD59-A6C34878D82A}">
                    <a16:rowId xmlns:a16="http://schemas.microsoft.com/office/drawing/2014/main" val="1966340928"/>
                  </a:ext>
                </a:extLst>
              </a:tr>
              <a:tr h="2017309">
                <a:tc>
                  <a:txBody>
                    <a:bodyPr/>
                    <a:lstStyle/>
                    <a:p>
                      <a:pPr>
                        <a:lnSpc>
                          <a:spcPct val="107000"/>
                        </a:lnSpc>
                        <a:spcAft>
                          <a:spcPts val="800"/>
                        </a:spcAft>
                      </a:pPr>
                      <a:r>
                        <a:rPr lang="sk-SK" sz="1400">
                          <a:effectLst/>
                        </a:rPr>
                        <a:t>predčasný vstup hráča brániaceho družstva</a:t>
                      </a:r>
                      <a:endParaRPr lang="sk-SK" sz="1400">
                        <a:effectLst/>
                        <a:latin typeface="Calibri" panose="020F0502020204030204" pitchFamily="34" charset="0"/>
                        <a:ea typeface="Calibri" panose="020F0502020204030204" pitchFamily="34" charset="0"/>
                      </a:endParaRPr>
                    </a:p>
                  </a:txBody>
                  <a:tcPr marL="47663" marR="47663" marT="0" marB="0"/>
                </a:tc>
                <a:tc>
                  <a:txBody>
                    <a:bodyPr/>
                    <a:lstStyle/>
                    <a:p>
                      <a:pPr>
                        <a:lnSpc>
                          <a:spcPct val="107000"/>
                        </a:lnSpc>
                        <a:spcAft>
                          <a:spcPts val="800"/>
                        </a:spcAft>
                      </a:pPr>
                      <a:r>
                        <a:rPr lang="sk-SK" sz="1400">
                          <a:effectLst/>
                          <a:highlight>
                            <a:srgbClr val="FF0000"/>
                          </a:highlight>
                        </a:rPr>
                        <a:t>rozhodca gól uzná</a:t>
                      </a:r>
                      <a:endParaRPr lang="sk-SK" sz="1400">
                        <a:effectLst/>
                      </a:endParaRPr>
                    </a:p>
                    <a:p>
                      <a:pPr marL="78740" marR="27940">
                        <a:lnSpc>
                          <a:spcPct val="96000"/>
                        </a:lnSpc>
                        <a:spcAft>
                          <a:spcPts val="1000"/>
                        </a:spcAft>
                      </a:pPr>
                      <a:r>
                        <a:rPr lang="sk-SK" sz="1400" u="sng">
                          <a:effectLst/>
                          <a:highlight>
                            <a:srgbClr val="00FF00"/>
                          </a:highlight>
                        </a:rPr>
                        <a:t>Ovplyvnenie</a:t>
                      </a:r>
                      <a:r>
                        <a:rPr lang="sk-SK" sz="1400">
                          <a:effectLst/>
                          <a:highlight>
                            <a:srgbClr val="00FF00"/>
                          </a:highlight>
                        </a:rPr>
                        <a:t>: rozhodca uzná  gól </a:t>
                      </a:r>
                      <a:endParaRPr lang="sk-SK" sz="1400">
                        <a:effectLst/>
                      </a:endParaRPr>
                    </a:p>
                    <a:p>
                      <a:pPr marL="77470" marR="27940" indent="-1270">
                        <a:lnSpc>
                          <a:spcPct val="96000"/>
                        </a:lnSpc>
                        <a:spcBef>
                          <a:spcPts val="5"/>
                        </a:spcBef>
                        <a:spcAft>
                          <a:spcPts val="1000"/>
                        </a:spcAft>
                      </a:pPr>
                      <a:r>
                        <a:rPr lang="sk-SK" sz="1400" u="sng">
                          <a:effectLst/>
                          <a:highlight>
                            <a:srgbClr val="00FF00"/>
                          </a:highlight>
                        </a:rPr>
                        <a:t>Bez ovplyvnenia</a:t>
                      </a:r>
                      <a:r>
                        <a:rPr lang="sk-SK" sz="1400">
                          <a:effectLst/>
                          <a:highlight>
                            <a:srgbClr val="00FF00"/>
                          </a:highlight>
                        </a:rPr>
                        <a:t>: rozhodca  uzná gól</a:t>
                      </a:r>
                      <a:endParaRPr lang="sk-SK" sz="1400">
                        <a:effectLst/>
                        <a:latin typeface="Calibri" panose="020F0502020204030204" pitchFamily="34" charset="0"/>
                        <a:ea typeface="Calibri" panose="020F0502020204030204" pitchFamily="34" charset="0"/>
                      </a:endParaRPr>
                    </a:p>
                  </a:txBody>
                  <a:tcPr marL="47663" marR="47663" marT="0" marB="0"/>
                </a:tc>
                <a:tc>
                  <a:txBody>
                    <a:bodyPr/>
                    <a:lstStyle/>
                    <a:p>
                      <a:pPr>
                        <a:lnSpc>
                          <a:spcPct val="107000"/>
                        </a:lnSpc>
                        <a:spcAft>
                          <a:spcPts val="800"/>
                        </a:spcAft>
                      </a:pPr>
                      <a:r>
                        <a:rPr lang="sk-SK" sz="1400">
                          <a:effectLst/>
                          <a:highlight>
                            <a:srgbClr val="FF0000"/>
                          </a:highlight>
                        </a:rPr>
                        <a:t>pokutový kop sa opakuje</a:t>
                      </a:r>
                      <a:endParaRPr lang="sk-SK" sz="1400">
                        <a:effectLst/>
                      </a:endParaRPr>
                    </a:p>
                    <a:p>
                      <a:pPr marL="75565" marR="27940">
                        <a:lnSpc>
                          <a:spcPct val="96000"/>
                        </a:lnSpc>
                        <a:spcAft>
                          <a:spcPts val="1000"/>
                        </a:spcAft>
                      </a:pPr>
                      <a:r>
                        <a:rPr lang="sk-SK" sz="1400" u="sng">
                          <a:effectLst/>
                          <a:highlight>
                            <a:srgbClr val="00FF00"/>
                          </a:highlight>
                        </a:rPr>
                        <a:t>Ovplyvnenie</a:t>
                      </a:r>
                      <a:r>
                        <a:rPr lang="sk-SK" sz="1400">
                          <a:effectLst/>
                          <a:highlight>
                            <a:srgbClr val="00FF00"/>
                          </a:highlight>
                        </a:rPr>
                        <a:t>: pokutový kop sa  opakuje </a:t>
                      </a:r>
                      <a:endParaRPr lang="sk-SK" sz="1400">
                        <a:effectLst/>
                      </a:endParaRPr>
                    </a:p>
                    <a:p>
                      <a:pPr marL="72390" marR="27940">
                        <a:lnSpc>
                          <a:spcPct val="95000"/>
                        </a:lnSpc>
                        <a:spcBef>
                          <a:spcPts val="5"/>
                        </a:spcBef>
                        <a:spcAft>
                          <a:spcPts val="1000"/>
                        </a:spcAft>
                      </a:pPr>
                      <a:r>
                        <a:rPr lang="sk-SK" sz="1400" u="sng">
                          <a:effectLst/>
                          <a:highlight>
                            <a:srgbClr val="00FF00"/>
                          </a:highlight>
                        </a:rPr>
                        <a:t>Bez ovplyvnenia</a:t>
                      </a:r>
                      <a:r>
                        <a:rPr lang="sk-SK" sz="1400">
                          <a:effectLst/>
                          <a:highlight>
                            <a:srgbClr val="00FF00"/>
                          </a:highlight>
                        </a:rPr>
                        <a:t>: v hre sa pokračuje bez prerušenia a  sankcií</a:t>
                      </a:r>
                      <a:endParaRPr lang="sk-SK" sz="1400">
                        <a:effectLst/>
                        <a:latin typeface="Calibri" panose="020F0502020204030204" pitchFamily="34" charset="0"/>
                        <a:ea typeface="Calibri" panose="020F0502020204030204" pitchFamily="34" charset="0"/>
                      </a:endParaRPr>
                    </a:p>
                  </a:txBody>
                  <a:tcPr marL="47663" marR="47663" marT="0" marB="0"/>
                </a:tc>
                <a:extLst>
                  <a:ext uri="{0D108BD9-81ED-4DB2-BD59-A6C34878D82A}">
                    <a16:rowId xmlns:a16="http://schemas.microsoft.com/office/drawing/2014/main" val="2701845627"/>
                  </a:ext>
                </a:extLst>
              </a:tr>
              <a:tr h="2019117">
                <a:tc>
                  <a:txBody>
                    <a:bodyPr/>
                    <a:lstStyle/>
                    <a:p>
                      <a:pPr>
                        <a:lnSpc>
                          <a:spcPct val="107000"/>
                        </a:lnSpc>
                        <a:spcAft>
                          <a:spcPts val="800"/>
                        </a:spcAft>
                      </a:pPr>
                      <a:r>
                        <a:rPr lang="sk-SK" sz="1400">
                          <a:effectLst/>
                        </a:rPr>
                        <a:t>predčasný vstup brániaceho a útočiaceho hráča</a:t>
                      </a:r>
                      <a:endParaRPr lang="sk-SK" sz="1400">
                        <a:effectLst/>
                        <a:latin typeface="Calibri" panose="020F0502020204030204" pitchFamily="34" charset="0"/>
                        <a:ea typeface="Calibri" panose="020F0502020204030204" pitchFamily="34" charset="0"/>
                      </a:endParaRPr>
                    </a:p>
                  </a:txBody>
                  <a:tcPr marL="47663" marR="47663" marT="0" marB="0"/>
                </a:tc>
                <a:tc>
                  <a:txBody>
                    <a:bodyPr/>
                    <a:lstStyle/>
                    <a:p>
                      <a:pPr>
                        <a:lnSpc>
                          <a:spcPct val="107000"/>
                        </a:lnSpc>
                        <a:spcAft>
                          <a:spcPts val="800"/>
                        </a:spcAft>
                      </a:pPr>
                      <a:r>
                        <a:rPr lang="sk-SK" sz="1400">
                          <a:effectLst/>
                          <a:highlight>
                            <a:srgbClr val="FF0000"/>
                          </a:highlight>
                        </a:rPr>
                        <a:t>pokutový kop sa opakuje</a:t>
                      </a:r>
                      <a:endParaRPr lang="sk-SK" sz="1400">
                        <a:effectLst/>
                      </a:endParaRPr>
                    </a:p>
                    <a:p>
                      <a:pPr marL="78105" marR="27305">
                        <a:lnSpc>
                          <a:spcPct val="94000"/>
                        </a:lnSpc>
                        <a:spcAft>
                          <a:spcPts val="1000"/>
                        </a:spcAft>
                      </a:pPr>
                      <a:r>
                        <a:rPr lang="sk-SK" sz="1400" u="sng">
                          <a:effectLst/>
                          <a:highlight>
                            <a:srgbClr val="00FF00"/>
                          </a:highlight>
                        </a:rPr>
                        <a:t>Ovplyvnenie</a:t>
                      </a:r>
                      <a:r>
                        <a:rPr lang="sk-SK" sz="1400">
                          <a:effectLst/>
                          <a:highlight>
                            <a:srgbClr val="00FF00"/>
                          </a:highlight>
                        </a:rPr>
                        <a:t>: pokutový kop sa  opakuje </a:t>
                      </a:r>
                      <a:endParaRPr lang="sk-SK" sz="1400">
                        <a:effectLst/>
                      </a:endParaRPr>
                    </a:p>
                    <a:p>
                      <a:pPr marL="77470" marR="27940" indent="-1270">
                        <a:lnSpc>
                          <a:spcPct val="94000"/>
                        </a:lnSpc>
                        <a:spcBef>
                          <a:spcPts val="50"/>
                        </a:spcBef>
                        <a:spcAft>
                          <a:spcPts val="1000"/>
                        </a:spcAft>
                      </a:pPr>
                      <a:r>
                        <a:rPr lang="sk-SK" sz="1400" u="sng">
                          <a:effectLst/>
                          <a:highlight>
                            <a:srgbClr val="00FF00"/>
                          </a:highlight>
                        </a:rPr>
                        <a:t>Bez ovplyvnenia</a:t>
                      </a:r>
                      <a:r>
                        <a:rPr lang="sk-SK" sz="1400">
                          <a:effectLst/>
                          <a:highlight>
                            <a:srgbClr val="00FF00"/>
                          </a:highlight>
                        </a:rPr>
                        <a:t>: rozhodca  uzná gól</a:t>
                      </a:r>
                      <a:endParaRPr lang="sk-SK" sz="1400">
                        <a:effectLst/>
                        <a:latin typeface="Calibri" panose="020F0502020204030204" pitchFamily="34" charset="0"/>
                        <a:ea typeface="Calibri" panose="020F0502020204030204" pitchFamily="34" charset="0"/>
                      </a:endParaRPr>
                    </a:p>
                  </a:txBody>
                  <a:tcPr marL="47663" marR="47663" marT="0" marB="0"/>
                </a:tc>
                <a:tc>
                  <a:txBody>
                    <a:bodyPr/>
                    <a:lstStyle/>
                    <a:p>
                      <a:pPr>
                        <a:lnSpc>
                          <a:spcPct val="107000"/>
                        </a:lnSpc>
                        <a:spcAft>
                          <a:spcPts val="800"/>
                        </a:spcAft>
                      </a:pPr>
                      <a:r>
                        <a:rPr lang="sk-SK" sz="1400" dirty="0">
                          <a:effectLst/>
                          <a:highlight>
                            <a:srgbClr val="FF0000"/>
                          </a:highlight>
                        </a:rPr>
                        <a:t>pokutový kop sa opakuje</a:t>
                      </a:r>
                      <a:endParaRPr lang="sk-SK" sz="1400" dirty="0">
                        <a:effectLst/>
                      </a:endParaRPr>
                    </a:p>
                    <a:p>
                      <a:pPr marL="75565" marR="27940">
                        <a:lnSpc>
                          <a:spcPct val="94000"/>
                        </a:lnSpc>
                        <a:spcAft>
                          <a:spcPts val="1000"/>
                        </a:spcAft>
                      </a:pPr>
                      <a:r>
                        <a:rPr lang="sk-SK" sz="1400" u="sng" dirty="0">
                          <a:effectLst/>
                          <a:highlight>
                            <a:srgbClr val="00FF00"/>
                          </a:highlight>
                        </a:rPr>
                        <a:t>Ovplyvnenie</a:t>
                      </a:r>
                      <a:r>
                        <a:rPr lang="sk-SK" sz="1400" dirty="0">
                          <a:effectLst/>
                          <a:highlight>
                            <a:srgbClr val="00FF00"/>
                          </a:highlight>
                        </a:rPr>
                        <a:t>: pokutový kop sa  opakuje </a:t>
                      </a:r>
                      <a:endParaRPr lang="sk-SK" sz="1400" dirty="0">
                        <a:effectLst/>
                      </a:endParaRPr>
                    </a:p>
                    <a:p>
                      <a:pPr marL="72390" marR="27940" algn="just">
                        <a:lnSpc>
                          <a:spcPct val="95000"/>
                        </a:lnSpc>
                        <a:spcBef>
                          <a:spcPts val="50"/>
                        </a:spcBef>
                        <a:spcAft>
                          <a:spcPts val="1000"/>
                        </a:spcAft>
                      </a:pPr>
                      <a:r>
                        <a:rPr lang="sk-SK" sz="1400" u="sng" dirty="0">
                          <a:effectLst/>
                          <a:highlight>
                            <a:srgbClr val="00FF00"/>
                          </a:highlight>
                        </a:rPr>
                        <a:t>Bez ovplyvnenia</a:t>
                      </a:r>
                      <a:r>
                        <a:rPr lang="sk-SK" sz="1400" dirty="0">
                          <a:effectLst/>
                          <a:highlight>
                            <a:srgbClr val="00FF00"/>
                          </a:highlight>
                        </a:rPr>
                        <a:t>: v hre sa  pokračuje bez prerušenia a  sankcií</a:t>
                      </a:r>
                      <a:endParaRPr lang="sk-SK" sz="1400" dirty="0">
                        <a:effectLst/>
                        <a:latin typeface="Calibri" panose="020F0502020204030204" pitchFamily="34" charset="0"/>
                        <a:ea typeface="Calibri" panose="020F0502020204030204" pitchFamily="34" charset="0"/>
                      </a:endParaRPr>
                    </a:p>
                  </a:txBody>
                  <a:tcPr marL="47663" marR="47663" marT="0" marB="0"/>
                </a:tc>
                <a:extLst>
                  <a:ext uri="{0D108BD9-81ED-4DB2-BD59-A6C34878D82A}">
                    <a16:rowId xmlns:a16="http://schemas.microsoft.com/office/drawing/2014/main" val="3950653400"/>
                  </a:ext>
                </a:extLst>
              </a:tr>
            </a:tbl>
          </a:graphicData>
        </a:graphic>
      </p:graphicFrame>
    </p:spTree>
    <p:extLst>
      <p:ext uri="{BB962C8B-B14F-4D97-AF65-F5344CB8AC3E}">
        <p14:creationId xmlns:p14="http://schemas.microsoft.com/office/powerpoint/2010/main" val="1318958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7"/>
          <p:cNvSpPr txBox="1">
            <a:spLocks noGrp="1"/>
          </p:cNvSpPr>
          <p:nvPr>
            <p:ph type="ctrTitle"/>
          </p:nvPr>
        </p:nvSpPr>
        <p:spPr>
          <a:xfrm>
            <a:off x="272480" y="1988840"/>
            <a:ext cx="9361040" cy="2376264"/>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None/>
            </a:pPr>
            <a:r>
              <a:rPr lang="sk-SK" sz="5400" b="1">
                <a:solidFill>
                  <a:srgbClr val="406FAD"/>
                </a:solidFill>
              </a:rPr>
              <a:t>ĎAKUJEM</a:t>
            </a:r>
            <a:br>
              <a:rPr lang="sk-SK" sz="5400" b="1">
                <a:solidFill>
                  <a:srgbClr val="406FAD"/>
                </a:solidFill>
              </a:rPr>
            </a:br>
            <a:r>
              <a:rPr lang="sk-SK" sz="5400" b="1">
                <a:solidFill>
                  <a:srgbClr val="406FAD"/>
                </a:solidFill>
              </a:rPr>
              <a:t>ZA </a:t>
            </a:r>
            <a:br>
              <a:rPr lang="sk-SK" sz="5400" b="1">
                <a:solidFill>
                  <a:srgbClr val="406FAD"/>
                </a:solidFill>
              </a:rPr>
            </a:br>
            <a:r>
              <a:rPr lang="sk-SK" sz="5400" b="1">
                <a:solidFill>
                  <a:srgbClr val="406FAD"/>
                </a:solidFill>
              </a:rPr>
              <a:t>POZORNOSŤ</a:t>
            </a:r>
            <a:endParaRPr/>
          </a:p>
        </p:txBody>
      </p:sp>
    </p:spTree>
    <p:extLst>
      <p:ext uri="{BB962C8B-B14F-4D97-AF65-F5344CB8AC3E}">
        <p14:creationId xmlns:p14="http://schemas.microsoft.com/office/powerpoint/2010/main" val="2622335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D3BD0A-A01F-4CAA-5674-C160D16056DA}"/>
              </a:ext>
            </a:extLst>
          </p:cNvPr>
          <p:cNvSpPr>
            <a:spLocks noGrp="1"/>
          </p:cNvSpPr>
          <p:nvPr>
            <p:ph type="title"/>
          </p:nvPr>
        </p:nvSpPr>
        <p:spPr>
          <a:xfrm>
            <a:off x="495300" y="274638"/>
            <a:ext cx="8915400" cy="59659"/>
          </a:xfrm>
        </p:spPr>
        <p:txBody>
          <a:bodyPr/>
          <a:lstStyle/>
          <a:p>
            <a:endParaRPr lang="sk-SK" dirty="0"/>
          </a:p>
        </p:txBody>
      </p:sp>
      <p:sp>
        <p:nvSpPr>
          <p:cNvPr id="3" name="Zástupný text 2">
            <a:extLst>
              <a:ext uri="{FF2B5EF4-FFF2-40B4-BE49-F238E27FC236}">
                <a16:creationId xmlns:a16="http://schemas.microsoft.com/office/drawing/2014/main" id="{79643EFB-DC0F-4824-9954-9ECA8B2857D9}"/>
              </a:ext>
            </a:extLst>
          </p:cNvPr>
          <p:cNvSpPr>
            <a:spLocks noGrp="1"/>
          </p:cNvSpPr>
          <p:nvPr>
            <p:ph type="body" idx="1"/>
          </p:nvPr>
        </p:nvSpPr>
        <p:spPr>
          <a:xfrm>
            <a:off x="495300" y="453618"/>
            <a:ext cx="8915400" cy="5672546"/>
          </a:xfrm>
        </p:spPr>
        <p:txBody>
          <a:bodyPr/>
          <a:lstStyle/>
          <a:p>
            <a:pPr algn="just">
              <a:lnSpc>
                <a:spcPct val="150000"/>
              </a:lnSpc>
              <a:spcAft>
                <a:spcPts val="800"/>
              </a:spcAft>
            </a:pPr>
            <a:r>
              <a:rPr lang="sk-SK" sz="1800" b="1" dirty="0">
                <a:effectLst/>
                <a:latin typeface="Calibri" panose="020F0502020204030204" pitchFamily="34" charset="0"/>
                <a:ea typeface="Calibri" panose="020F0502020204030204" pitchFamily="34" charset="0"/>
                <a:cs typeface="Calibri" panose="020F0502020204030204" pitchFamily="34" charset="0"/>
              </a:rPr>
              <a:t>                       Usmernenia pre dočasné vylúčenia</a:t>
            </a:r>
            <a:endParaRPr lang="sk-SK"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800"/>
              </a:spcAft>
              <a:buFont typeface="Arial" panose="020B0604020202020204" pitchFamily="34" charset="0"/>
              <a:buChar char="●"/>
            </a:pPr>
            <a:r>
              <a:rPr lang="sk-SK"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Na uľahčenie manažovania dočasného vylúčenia sa dočasne vylúčený hráč môže vrátiť na hraciu plochu len počas prerušenej hry po skončení obdobia dočasného vylúčenia,   t. j. nie pokiaľ je lopta v hre.</a:t>
            </a:r>
            <a:endParaRPr lang="sk-SK"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800"/>
              </a:spcAft>
              <a:buFont typeface="Arial" panose="020B0604020202020204" pitchFamily="34" charset="0"/>
              <a:buChar char="●"/>
            </a:pPr>
            <a:r>
              <a:rPr lang="sk-SK"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Ak sa obdobie dočasného vylúčenia neukončí na konci prvého polčasu predĺženého hracieho času, pokračuje na začiatku druhého polčasu predĺženého hracieho času (obdobie dočasného vylúčenia nemôže pokračovať po skončení druhého polčasu predĺženého hracieho času, pretože dočasné vylúčenie sa nepoužíva pri </a:t>
            </a:r>
            <a:r>
              <a:rPr lang="sk-SK" sz="1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penaltovom</a:t>
            </a:r>
            <a:r>
              <a:rPr lang="sk-SK"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sk-SK" sz="1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rozstrele</a:t>
            </a:r>
            <a:r>
              <a:rPr lang="sk-SK"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sk-SK"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800"/>
              </a:spcAft>
              <a:buFont typeface="Arial" panose="020B0604020202020204" pitchFamily="34" charset="0"/>
              <a:buChar char="●"/>
            </a:pPr>
            <a:r>
              <a:rPr lang="sk-SK"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Systém B, ktorý používa dočasné vylúčenie ako dodatočnú sankciu len za špecifické priestupky bol zjednodušený tak, že akékoľvek dva napomínané priestupky v tom istom zápase budú mať za následok (trvalé) vylúčenie hráča (ČK).</a:t>
            </a:r>
            <a:endParaRPr lang="sk-SK"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800"/>
              </a:spcAft>
              <a:buFont typeface="Arial" panose="020B0604020202020204" pitchFamily="34" charset="0"/>
              <a:buChar char="●"/>
            </a:pPr>
            <a:r>
              <a:rPr lang="sk-SK"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"Zakázaná hra rukou" bola zmenená na "úmyselnú hru rukou" v zozname priestupkov, ktoré môžu byť vhodné na dočasné vylúčenie, ak zastavia alebo narúšajú sľubne sa rozvíjajúcu akciu (systém B)</a:t>
            </a:r>
            <a:endParaRPr lang="sk-SK" sz="1600" dirty="0">
              <a:effectLst/>
              <a:latin typeface="Calibri" panose="020F0502020204030204" pitchFamily="34" charset="0"/>
              <a:ea typeface="Calibri" panose="020F0502020204030204" pitchFamily="34" charset="0"/>
              <a:cs typeface="Calibri" panose="020F0502020204030204" pitchFamily="34" charset="0"/>
            </a:endParaRPr>
          </a:p>
          <a:p>
            <a:endParaRPr lang="sk-SK" dirty="0"/>
          </a:p>
        </p:txBody>
      </p:sp>
    </p:spTree>
    <p:extLst>
      <p:ext uri="{BB962C8B-B14F-4D97-AF65-F5344CB8AC3E}">
        <p14:creationId xmlns:p14="http://schemas.microsoft.com/office/powerpoint/2010/main" val="2800529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br>
              <a:rPr lang="sk-SK" b="1" i="0" u="none" strike="noStrike">
                <a:solidFill>
                  <a:srgbClr val="000000"/>
                </a:solidFill>
              </a:rPr>
            </a:br>
            <a:r>
              <a:rPr lang="sk-SK" b="1" i="0" u="none" strike="noStrike">
                <a:solidFill>
                  <a:srgbClr val="000000"/>
                </a:solidFill>
              </a:rPr>
              <a:t>	Pravidlo 1 - Hracia plocha</a:t>
            </a:r>
            <a:endParaRPr b="1"/>
          </a:p>
        </p:txBody>
      </p:sp>
      <p:sp>
        <p:nvSpPr>
          <p:cNvPr id="91" name="Google Shape;91;p2"/>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342900" lvl="0" indent="-215900" algn="l" rtl="0">
              <a:spcBef>
                <a:spcPts val="0"/>
              </a:spcBef>
              <a:spcAft>
                <a:spcPts val="0"/>
              </a:spcAft>
              <a:buClr>
                <a:schemeClr val="dk1"/>
              </a:buClr>
              <a:buSzPts val="2000"/>
              <a:buNone/>
            </a:pPr>
            <a:endParaRPr sz="2000" dirty="0"/>
          </a:p>
          <a:p>
            <a:pPr marL="342900" lvl="0" indent="-215900" algn="l" rtl="0">
              <a:spcBef>
                <a:spcPts val="400"/>
              </a:spcBef>
              <a:spcAft>
                <a:spcPts val="0"/>
              </a:spcAft>
              <a:buClr>
                <a:schemeClr val="dk1"/>
              </a:buClr>
              <a:buSzPts val="2000"/>
              <a:buNone/>
            </a:pPr>
            <a:endParaRPr sz="2000" dirty="0"/>
          </a:p>
          <a:p>
            <a:pPr marL="342900" lvl="0" indent="-342900" algn="l" rtl="0">
              <a:spcBef>
                <a:spcPts val="400"/>
              </a:spcBef>
              <a:spcAft>
                <a:spcPts val="0"/>
              </a:spcAft>
              <a:buClr>
                <a:srgbClr val="000000"/>
              </a:buClr>
              <a:buSzPts val="2000"/>
              <a:buChar char="•"/>
            </a:pPr>
            <a:r>
              <a:rPr lang="sk-SK" sz="2000" dirty="0">
                <a:solidFill>
                  <a:srgbClr val="000000"/>
                </a:solidFill>
              </a:rPr>
              <a:t>Objasnenie, že informáciu o dosiahnutí gólu možno oznámiť prostredníctvom slúchadiel/komunikačnej súpravy rozhodcu.</a:t>
            </a:r>
            <a:endParaRPr dirty="0"/>
          </a:p>
          <a:p>
            <a:pPr marL="342900" lvl="0" indent="-215900" algn="l" rtl="0">
              <a:spcBef>
                <a:spcPts val="400"/>
              </a:spcBef>
              <a:spcAft>
                <a:spcPts val="0"/>
              </a:spcAft>
              <a:buClr>
                <a:schemeClr val="dk1"/>
              </a:buClr>
              <a:buSzPts val="2000"/>
              <a:buNone/>
            </a:pPr>
            <a:endParaRPr sz="2000" dirty="0">
              <a:solidFill>
                <a:srgbClr val="000000"/>
              </a:solidFill>
            </a:endParaRPr>
          </a:p>
          <a:p>
            <a:pPr marL="0" lvl="0" indent="0" algn="l" rtl="0">
              <a:spcBef>
                <a:spcPts val="400"/>
              </a:spcBef>
              <a:spcAft>
                <a:spcPts val="0"/>
              </a:spcAft>
              <a:buClr>
                <a:srgbClr val="000000"/>
              </a:buClr>
              <a:buSzPts val="2000"/>
              <a:buNone/>
            </a:pPr>
            <a:r>
              <a:rPr lang="sk-SK" sz="2000" b="1" dirty="0">
                <a:solidFill>
                  <a:srgbClr val="000000"/>
                </a:solidFill>
              </a:rPr>
              <a:t>9. Gólová technológia </a:t>
            </a:r>
            <a:endParaRPr sz="2000" dirty="0">
              <a:solidFill>
                <a:srgbClr val="000000"/>
              </a:solidFill>
            </a:endParaRPr>
          </a:p>
          <a:p>
            <a:pPr marL="0" lvl="0" indent="0" algn="l" rtl="0">
              <a:spcBef>
                <a:spcPts val="400"/>
              </a:spcBef>
              <a:spcAft>
                <a:spcPts val="0"/>
              </a:spcAft>
              <a:buClr>
                <a:srgbClr val="000000"/>
              </a:buClr>
              <a:buSzPts val="2000"/>
              <a:buNone/>
            </a:pPr>
            <a:r>
              <a:rPr lang="sk-SK" sz="2000" dirty="0">
                <a:solidFill>
                  <a:srgbClr val="000000"/>
                </a:solidFill>
              </a:rPr>
              <a:t>Informácia o tom, či bol dosiahnutý gól, musí byť okamžite, automaticky a behom jednej sekundy potvrdená rozhodcovi cez systém gólovej technológie, a to vibráciou alebo vizuálnym signálom na jeho hodinkách, </a:t>
            </a:r>
            <a:r>
              <a:rPr lang="sk-SK" sz="2000" dirty="0">
                <a:solidFill>
                  <a:srgbClr val="000000"/>
                </a:solidFill>
                <a:highlight>
                  <a:srgbClr val="00FF00"/>
                </a:highlight>
              </a:rPr>
              <a:t>alebo pomocou komunikačného zariadenia. </a:t>
            </a:r>
            <a:r>
              <a:rPr lang="sk-SK" sz="2000" dirty="0">
                <a:solidFill>
                  <a:srgbClr val="000000"/>
                </a:solidFill>
              </a:rPr>
              <a:t>Táto informácia smie byť poslaná i do video operačnej miestnosti (VOR)</a:t>
            </a:r>
            <a:endParaRPr dirty="0"/>
          </a:p>
          <a:p>
            <a:pPr marL="342900" lvl="0" indent="-215900" algn="l" rtl="0">
              <a:spcBef>
                <a:spcPts val="400"/>
              </a:spcBef>
              <a:spcAft>
                <a:spcPts val="0"/>
              </a:spcAft>
              <a:buClr>
                <a:schemeClr val="dk1"/>
              </a:buClr>
              <a:buSzPts val="2000"/>
              <a:buNone/>
            </a:pPr>
            <a:endParaRPr sz="2000" dirty="0">
              <a:solidFill>
                <a:srgbClr val="000000"/>
              </a:solidFill>
            </a:endParaRPr>
          </a:p>
          <a:p>
            <a:pPr marL="342900" lvl="0" indent="-139700" algn="l" rtl="0">
              <a:spcBef>
                <a:spcPts val="640"/>
              </a:spcBef>
              <a:spcAft>
                <a:spcPts val="0"/>
              </a:spcAft>
              <a:buClr>
                <a:schemeClr val="dk1"/>
              </a:buClr>
              <a:buSzPts val="32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br>
              <a:rPr lang="sk-SK" b="1" dirty="0">
                <a:solidFill>
                  <a:srgbClr val="000000"/>
                </a:solidFill>
              </a:rPr>
            </a:br>
            <a:r>
              <a:rPr lang="sk-SK" b="1" dirty="0">
                <a:solidFill>
                  <a:srgbClr val="000000"/>
                </a:solidFill>
              </a:rPr>
              <a:t>P</a:t>
            </a:r>
            <a:r>
              <a:rPr lang="sk-SK" b="1" i="0" u="none" strike="noStrike" dirty="0">
                <a:solidFill>
                  <a:srgbClr val="000000"/>
                </a:solidFill>
              </a:rPr>
              <a:t>ravidlo 3 -Hráči</a:t>
            </a:r>
            <a:br>
              <a:rPr lang="sk-SK" b="0" i="0" u="none" strike="noStrike" dirty="0">
                <a:solidFill>
                  <a:srgbClr val="000000"/>
                </a:solidFill>
              </a:rPr>
            </a:br>
            <a:endParaRPr dirty="0"/>
          </a:p>
        </p:txBody>
      </p:sp>
      <p:sp>
        <p:nvSpPr>
          <p:cNvPr id="97" name="Google Shape;97;p3"/>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0" lvl="0" indent="0" algn="l" rtl="0">
              <a:spcBef>
                <a:spcPts val="400"/>
              </a:spcBef>
              <a:spcAft>
                <a:spcPts val="0"/>
              </a:spcAft>
              <a:buClr>
                <a:srgbClr val="000000"/>
              </a:buClr>
              <a:buSzPts val="2000"/>
              <a:buNone/>
            </a:pPr>
            <a:endParaRPr dirty="0"/>
          </a:p>
          <a:p>
            <a:pPr marL="342900" lvl="0" indent="-215900" algn="l" rtl="0">
              <a:spcBef>
                <a:spcPts val="400"/>
              </a:spcBef>
              <a:spcAft>
                <a:spcPts val="0"/>
              </a:spcAft>
              <a:buClr>
                <a:schemeClr val="dk1"/>
              </a:buClr>
              <a:buSzPts val="2000"/>
              <a:buNone/>
            </a:pPr>
            <a:endParaRPr sz="2000" dirty="0">
              <a:solidFill>
                <a:srgbClr val="000000"/>
              </a:solidFill>
            </a:endParaRPr>
          </a:p>
          <a:p>
            <a:pPr marL="0" lvl="0" indent="0" algn="l" rtl="0">
              <a:spcBef>
                <a:spcPts val="400"/>
              </a:spcBef>
              <a:spcAft>
                <a:spcPts val="0"/>
              </a:spcAft>
              <a:buClr>
                <a:srgbClr val="000000"/>
              </a:buClr>
              <a:buSzPts val="2000"/>
              <a:buNone/>
            </a:pPr>
            <a:r>
              <a:rPr lang="sk-SK" sz="2000" b="1" dirty="0">
                <a:solidFill>
                  <a:srgbClr val="000000"/>
                </a:solidFill>
              </a:rPr>
              <a:t>2. Počet náhradníkov</a:t>
            </a:r>
            <a:endParaRPr sz="2000" dirty="0">
              <a:solidFill>
                <a:srgbClr val="000000"/>
              </a:solidFill>
            </a:endParaRPr>
          </a:p>
          <a:p>
            <a:pPr marL="0" lvl="0" indent="0" algn="l" rtl="0">
              <a:spcBef>
                <a:spcPts val="400"/>
              </a:spcBef>
              <a:spcAft>
                <a:spcPts val="0"/>
              </a:spcAft>
              <a:buClr>
                <a:srgbClr val="000000"/>
              </a:buClr>
              <a:buSzPts val="2000"/>
              <a:buNone/>
            </a:pPr>
            <a:r>
              <a:rPr lang="sk-SK" sz="2000" dirty="0">
                <a:solidFill>
                  <a:srgbClr val="000000"/>
                </a:solidFill>
              </a:rPr>
              <a:t>Ďalšie trvalé striedanie pri otrasu mozgu </a:t>
            </a:r>
            <a:endParaRPr dirty="0"/>
          </a:p>
          <a:p>
            <a:pPr marL="0" lvl="0" indent="0" algn="l" rtl="0">
              <a:spcBef>
                <a:spcPts val="400"/>
              </a:spcBef>
              <a:spcAft>
                <a:spcPts val="0"/>
              </a:spcAft>
              <a:buClr>
                <a:srgbClr val="000000"/>
              </a:buClr>
              <a:buSzPts val="2000"/>
              <a:buNone/>
            </a:pPr>
            <a:r>
              <a:rPr lang="sk-SK" sz="2000" b="1" u="sng" dirty="0">
                <a:solidFill>
                  <a:srgbClr val="000000"/>
                </a:solidFill>
                <a:highlight>
                  <a:srgbClr val="00FF00"/>
                </a:highlight>
              </a:rPr>
              <a:t>Súťaže môžu </a:t>
            </a:r>
            <a:r>
              <a:rPr lang="sk-SK" sz="2000" dirty="0">
                <a:solidFill>
                  <a:srgbClr val="000000"/>
                </a:solidFill>
                <a:highlight>
                  <a:srgbClr val="00FF00"/>
                </a:highlight>
              </a:rPr>
              <a:t>použiť ďalšie trvalé striedanie pri otrase mozgu v súlade s protokolom uvedeným v časti "Poznámky a úpravy".</a:t>
            </a:r>
            <a:endParaRPr dirty="0">
              <a:highlight>
                <a:srgbClr val="00FF00"/>
              </a:highlight>
            </a:endParaRPr>
          </a:p>
          <a:p>
            <a:pPr marL="0" indent="0">
              <a:spcBef>
                <a:spcPts val="400"/>
              </a:spcBef>
              <a:buSzPts val="2000"/>
              <a:buNone/>
            </a:pPr>
            <a:br>
              <a:rPr lang="sk-SK" sz="2000" b="1" dirty="0">
                <a:solidFill>
                  <a:srgbClr val="000000"/>
                </a:solidFill>
              </a:rPr>
            </a:br>
            <a:r>
              <a:rPr lang="sk-SK" sz="2000" b="1" dirty="0">
                <a:solidFill>
                  <a:srgbClr val="000000"/>
                </a:solidFill>
              </a:rPr>
              <a:t>10. Kapitán družstva</a:t>
            </a:r>
            <a:endParaRPr lang="sk-SK" sz="2000" dirty="0">
              <a:solidFill>
                <a:srgbClr val="000000"/>
              </a:solidFill>
            </a:endParaRPr>
          </a:p>
          <a:p>
            <a:pPr marL="0" lvl="0" indent="0" algn="l" rtl="0">
              <a:spcBef>
                <a:spcPts val="400"/>
              </a:spcBef>
              <a:spcAft>
                <a:spcPts val="0"/>
              </a:spcAft>
              <a:buClr>
                <a:srgbClr val="000000"/>
              </a:buClr>
              <a:buSzPts val="2000"/>
              <a:buNone/>
            </a:pPr>
            <a:r>
              <a:rPr lang="sk-SK" sz="2000" dirty="0">
                <a:solidFill>
                  <a:srgbClr val="000000"/>
                </a:solidFill>
                <a:highlight>
                  <a:srgbClr val="00FF00"/>
                </a:highlight>
              </a:rPr>
              <a:t>Každý tím musí mať kapitána, ktorý nosí identifikačnú pásku na ruke</a:t>
            </a:r>
            <a:r>
              <a:rPr lang="sk-SK" sz="2000" dirty="0">
                <a:solidFill>
                  <a:srgbClr val="000000"/>
                </a:solidFill>
              </a:rPr>
              <a:t>.</a:t>
            </a:r>
            <a:endParaRPr dirty="0"/>
          </a:p>
          <a:p>
            <a:pPr marL="0" lvl="0" indent="0" algn="l" rtl="0">
              <a:spcBef>
                <a:spcPts val="400"/>
              </a:spcBef>
              <a:spcAft>
                <a:spcPts val="0"/>
              </a:spcAft>
              <a:buClr>
                <a:schemeClr val="dk1"/>
              </a:buClr>
              <a:buSzPts val="2000"/>
              <a:buNone/>
            </a:pP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br>
              <a:rPr lang="sk-SK" b="1"/>
            </a:br>
            <a:r>
              <a:rPr lang="sk-SK" b="1"/>
              <a:t>	</a:t>
            </a:r>
            <a:r>
              <a:rPr lang="sk-SK" b="1" i="0" u="none" strike="noStrike">
                <a:solidFill>
                  <a:srgbClr val="000000"/>
                </a:solidFill>
              </a:rPr>
              <a:t>Pravidlo 4 - Výstroj hráčov</a:t>
            </a:r>
            <a:endParaRPr b="1"/>
          </a:p>
        </p:txBody>
      </p:sp>
      <p:sp>
        <p:nvSpPr>
          <p:cNvPr id="103" name="Google Shape;103;p4"/>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342900" lvl="0" indent="-215900" algn="l" rtl="0">
              <a:spcBef>
                <a:spcPts val="0"/>
              </a:spcBef>
              <a:spcAft>
                <a:spcPts val="0"/>
              </a:spcAft>
              <a:buClr>
                <a:schemeClr val="dk1"/>
              </a:buClr>
              <a:buSzPts val="2000"/>
              <a:buNone/>
            </a:pPr>
            <a:endParaRPr sz="2000" dirty="0">
              <a:solidFill>
                <a:srgbClr val="000000"/>
              </a:solidFill>
            </a:endParaRPr>
          </a:p>
          <a:p>
            <a:pPr marL="342900" lvl="0" indent="-215900" algn="l" rtl="0">
              <a:spcBef>
                <a:spcPts val="400"/>
              </a:spcBef>
              <a:spcAft>
                <a:spcPts val="0"/>
              </a:spcAft>
              <a:buClr>
                <a:schemeClr val="dk1"/>
              </a:buClr>
              <a:buSzPts val="2000"/>
              <a:buNone/>
            </a:pPr>
            <a:endParaRPr sz="2000" dirty="0">
              <a:solidFill>
                <a:srgbClr val="000000"/>
              </a:solidFill>
            </a:endParaRPr>
          </a:p>
          <a:p>
            <a:pPr marL="342900" lvl="0" indent="-342900" algn="l" rtl="0">
              <a:spcBef>
                <a:spcPts val="400"/>
              </a:spcBef>
              <a:spcAft>
                <a:spcPts val="0"/>
              </a:spcAft>
              <a:buClr>
                <a:srgbClr val="000000"/>
              </a:buClr>
              <a:buSzPts val="2000"/>
              <a:buChar char="•"/>
            </a:pPr>
            <a:r>
              <a:rPr lang="sk-SK" sz="2000" dirty="0">
                <a:solidFill>
                  <a:srgbClr val="000000"/>
                </a:solidFill>
              </a:rPr>
              <a:t>Objasnenie, že hráči sú zodpovední za veľkosť a vhodnosť svojich chráničov.</a:t>
            </a:r>
            <a:endParaRPr dirty="0"/>
          </a:p>
          <a:p>
            <a:pPr marL="342900" lvl="0" indent="-215900" algn="l" rtl="0">
              <a:spcBef>
                <a:spcPts val="400"/>
              </a:spcBef>
              <a:spcAft>
                <a:spcPts val="0"/>
              </a:spcAft>
              <a:buClr>
                <a:schemeClr val="dk1"/>
              </a:buClr>
              <a:buSzPts val="2000"/>
              <a:buNone/>
            </a:pPr>
            <a:endParaRPr sz="2000" dirty="0">
              <a:solidFill>
                <a:srgbClr val="000000"/>
              </a:solidFill>
            </a:endParaRPr>
          </a:p>
          <a:p>
            <a:pPr marL="0" lvl="0" indent="0" algn="l" rtl="0">
              <a:spcBef>
                <a:spcPts val="400"/>
              </a:spcBef>
              <a:spcAft>
                <a:spcPts val="0"/>
              </a:spcAft>
              <a:buClr>
                <a:srgbClr val="000000"/>
              </a:buClr>
              <a:buSzPts val="2000"/>
              <a:buNone/>
            </a:pPr>
            <a:r>
              <a:rPr lang="sk-SK" sz="2000" b="1" dirty="0">
                <a:solidFill>
                  <a:srgbClr val="000000"/>
                </a:solidFill>
              </a:rPr>
              <a:t>2. Povinný výstroj</a:t>
            </a:r>
            <a:endParaRPr sz="2000" dirty="0">
              <a:solidFill>
                <a:srgbClr val="000000"/>
              </a:solidFill>
            </a:endParaRPr>
          </a:p>
          <a:p>
            <a:pPr marL="0" lvl="0" indent="0" algn="l" rtl="0">
              <a:spcBef>
                <a:spcPts val="400"/>
              </a:spcBef>
              <a:spcAft>
                <a:spcPts val="0"/>
              </a:spcAft>
              <a:buClr>
                <a:srgbClr val="000000"/>
              </a:buClr>
              <a:buSzPts val="2000"/>
              <a:buNone/>
            </a:pPr>
            <a:r>
              <a:rPr lang="sk-SK" sz="2000" dirty="0">
                <a:solidFill>
                  <a:srgbClr val="000000"/>
                </a:solidFill>
              </a:rPr>
              <a:t>Povinný výstroj hráča tvoria nižšie uvedené samostatné časti:</a:t>
            </a:r>
            <a:endParaRPr dirty="0"/>
          </a:p>
          <a:p>
            <a:pPr marL="342900" lvl="0" indent="-342900" algn="l" rtl="0">
              <a:spcBef>
                <a:spcPts val="400"/>
              </a:spcBef>
              <a:spcAft>
                <a:spcPts val="0"/>
              </a:spcAft>
              <a:buClr>
                <a:srgbClr val="000000"/>
              </a:buClr>
              <a:buSzPts val="2000"/>
              <a:buChar char="•"/>
            </a:pPr>
            <a:r>
              <a:rPr lang="sk-SK" sz="2000" dirty="0">
                <a:solidFill>
                  <a:srgbClr val="000000"/>
                </a:solidFill>
              </a:rPr>
              <a:t> (...),</a:t>
            </a:r>
            <a:endParaRPr dirty="0"/>
          </a:p>
          <a:p>
            <a:pPr marL="342900" lvl="0" indent="-342900" algn="l" rtl="0">
              <a:spcBef>
                <a:spcPts val="400"/>
              </a:spcBef>
              <a:spcAft>
                <a:spcPts val="0"/>
              </a:spcAft>
              <a:buClr>
                <a:srgbClr val="000000"/>
              </a:buClr>
              <a:buSzPts val="2000"/>
              <a:buChar char="•"/>
            </a:pPr>
            <a:r>
              <a:rPr lang="sk-SK" sz="2000" dirty="0">
                <a:solidFill>
                  <a:srgbClr val="000000"/>
                </a:solidFill>
              </a:rPr>
              <a:t>- Chrániče holení - (tieto musia byť vyrobené z vhodného materiálu, </a:t>
            </a:r>
            <a:r>
              <a:rPr lang="sk-SK" sz="2000" b="1" u="sng" dirty="0">
                <a:solidFill>
                  <a:srgbClr val="000000"/>
                </a:solidFill>
                <a:highlight>
                  <a:srgbClr val="00FF00"/>
                </a:highlight>
              </a:rPr>
              <a:t>musia byť vo vhodnej veľkosti</a:t>
            </a:r>
            <a:r>
              <a:rPr lang="sk-SK" sz="2000" dirty="0">
                <a:solidFill>
                  <a:srgbClr val="000000"/>
                </a:solidFill>
                <a:highlight>
                  <a:srgbClr val="00FF00"/>
                </a:highlight>
              </a:rPr>
              <a:t> </a:t>
            </a:r>
            <a:r>
              <a:rPr lang="sk-SK" sz="2000" dirty="0">
                <a:solidFill>
                  <a:srgbClr val="000000"/>
                </a:solidFill>
              </a:rPr>
              <a:t>pre to, aby poskytli dostatočnú ochranu, a musia byť zakryté štulpňami). </a:t>
            </a:r>
            <a:r>
              <a:rPr lang="sk-SK" sz="2000" b="1" u="sng" dirty="0">
                <a:solidFill>
                  <a:srgbClr val="000000"/>
                </a:solidFill>
                <a:highlight>
                  <a:srgbClr val="00FF00"/>
                </a:highlight>
              </a:rPr>
              <a:t>Hráči sú zodpovední za veľkosť a vhodnosť svojich chráničov holení.</a:t>
            </a:r>
            <a:endParaRPr sz="2000" dirty="0">
              <a:solidFill>
                <a:srgbClr val="000000"/>
              </a:solidFill>
              <a:highlight>
                <a:srgbClr val="00FF00"/>
              </a:highlight>
            </a:endParaRPr>
          </a:p>
          <a:p>
            <a:pPr marL="0" lvl="0" indent="0" algn="l" rtl="0">
              <a:spcBef>
                <a:spcPts val="400"/>
              </a:spcBef>
              <a:spcAft>
                <a:spcPts val="0"/>
              </a:spcAft>
              <a:buClr>
                <a:schemeClr val="dk1"/>
              </a:buClr>
              <a:buSzPts val="2000"/>
              <a:buNone/>
            </a:pPr>
            <a:endParaRPr sz="2000" dirty="0">
              <a:solidFill>
                <a:srgbClr val="000000"/>
              </a:solidFill>
            </a:endParaRPr>
          </a:p>
          <a:p>
            <a:pPr marL="0" lvl="0" indent="0" algn="l" rtl="0">
              <a:spcBef>
                <a:spcPts val="400"/>
              </a:spcBef>
              <a:spcAft>
                <a:spcPts val="0"/>
              </a:spcAft>
              <a:buClr>
                <a:schemeClr val="dk1"/>
              </a:buClr>
              <a:buSzPts val="2000"/>
              <a:buNone/>
            </a:pP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br>
              <a:rPr lang="sk-SK" b="1"/>
            </a:br>
            <a:r>
              <a:rPr lang="sk-SK" b="1"/>
              <a:t>	</a:t>
            </a:r>
            <a:r>
              <a:rPr lang="sk-SK" b="1" i="0" u="none" strike="noStrike">
                <a:solidFill>
                  <a:srgbClr val="000000"/>
                </a:solidFill>
              </a:rPr>
              <a:t>Pravidlo 4 - Výstroj hráčov</a:t>
            </a:r>
            <a:endParaRPr/>
          </a:p>
        </p:txBody>
      </p:sp>
      <p:sp>
        <p:nvSpPr>
          <p:cNvPr id="109" name="Google Shape;109;p5"/>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342900" lvl="0" indent="-215900" algn="l" rtl="0">
              <a:spcBef>
                <a:spcPts val="0"/>
              </a:spcBef>
              <a:spcAft>
                <a:spcPts val="0"/>
              </a:spcAft>
              <a:buClr>
                <a:schemeClr val="dk1"/>
              </a:buClr>
              <a:buSzPts val="2000"/>
              <a:buNone/>
            </a:pPr>
            <a:endParaRPr sz="2000" dirty="0">
              <a:solidFill>
                <a:srgbClr val="000000"/>
              </a:solidFill>
            </a:endParaRPr>
          </a:p>
          <a:p>
            <a:pPr marL="342900" lvl="0" indent="-215900" algn="l" rtl="0">
              <a:spcBef>
                <a:spcPts val="400"/>
              </a:spcBef>
              <a:spcAft>
                <a:spcPts val="0"/>
              </a:spcAft>
              <a:buClr>
                <a:schemeClr val="dk1"/>
              </a:buClr>
              <a:buSzPts val="2000"/>
              <a:buNone/>
            </a:pPr>
            <a:endParaRPr sz="2000" dirty="0">
              <a:solidFill>
                <a:srgbClr val="000000"/>
              </a:solidFill>
            </a:endParaRPr>
          </a:p>
          <a:p>
            <a:pPr marL="342900" lvl="0" indent="-342900" algn="l" rtl="0">
              <a:spcBef>
                <a:spcPts val="400"/>
              </a:spcBef>
              <a:spcAft>
                <a:spcPts val="0"/>
              </a:spcAft>
              <a:buClr>
                <a:srgbClr val="000000"/>
              </a:buClr>
              <a:buSzPts val="2000"/>
              <a:buChar char="•"/>
            </a:pPr>
            <a:r>
              <a:rPr lang="sk-SK" sz="2000" dirty="0">
                <a:solidFill>
                  <a:srgbClr val="000000"/>
                </a:solidFill>
              </a:rPr>
              <a:t>Objasnenie požiadaviek na povinnú kapitánsku pásku.</a:t>
            </a:r>
            <a:endParaRPr dirty="0"/>
          </a:p>
          <a:p>
            <a:pPr marL="342900" lvl="0" indent="-215900" algn="l" rtl="0">
              <a:spcBef>
                <a:spcPts val="400"/>
              </a:spcBef>
              <a:spcAft>
                <a:spcPts val="0"/>
              </a:spcAft>
              <a:buClr>
                <a:schemeClr val="dk1"/>
              </a:buClr>
              <a:buSzPts val="2000"/>
              <a:buNone/>
            </a:pPr>
            <a:endParaRPr sz="2000" dirty="0">
              <a:solidFill>
                <a:srgbClr val="000000"/>
              </a:solidFill>
            </a:endParaRPr>
          </a:p>
          <a:p>
            <a:pPr marL="0" lvl="0" indent="0" algn="l" rtl="0">
              <a:spcBef>
                <a:spcPts val="400"/>
              </a:spcBef>
              <a:spcAft>
                <a:spcPts val="0"/>
              </a:spcAft>
              <a:buClr>
                <a:srgbClr val="000000"/>
              </a:buClr>
              <a:buSzPts val="2000"/>
              <a:buNone/>
            </a:pPr>
            <a:r>
              <a:rPr lang="sk-SK" sz="2000" b="1" dirty="0">
                <a:solidFill>
                  <a:srgbClr val="000000"/>
                </a:solidFill>
              </a:rPr>
              <a:t>2. Povinný výstroj</a:t>
            </a:r>
            <a:endParaRPr sz="2000" dirty="0">
              <a:solidFill>
                <a:srgbClr val="000000"/>
              </a:solidFill>
            </a:endParaRPr>
          </a:p>
          <a:p>
            <a:pPr marL="0" lvl="0" indent="0" algn="l" rtl="0">
              <a:spcBef>
                <a:spcPts val="400"/>
              </a:spcBef>
              <a:spcAft>
                <a:spcPts val="0"/>
              </a:spcAft>
              <a:buClr>
                <a:srgbClr val="000000"/>
              </a:buClr>
              <a:buSzPts val="2000"/>
              <a:buNone/>
            </a:pPr>
            <a:r>
              <a:rPr lang="sk-SK" sz="2000" dirty="0">
                <a:solidFill>
                  <a:srgbClr val="000000"/>
                </a:solidFill>
              </a:rPr>
              <a:t>Povinný výstroj hráča tvoria nižšie uvedené samostatné časti:</a:t>
            </a:r>
            <a:endParaRPr dirty="0"/>
          </a:p>
          <a:p>
            <a:pPr marL="0" lvl="0" indent="0" algn="l" rtl="0">
              <a:spcBef>
                <a:spcPts val="400"/>
              </a:spcBef>
              <a:spcAft>
                <a:spcPts val="0"/>
              </a:spcAft>
              <a:buClr>
                <a:srgbClr val="000000"/>
              </a:buClr>
              <a:buSzPts val="2000"/>
              <a:buNone/>
            </a:pPr>
            <a:r>
              <a:rPr lang="sk-SK" sz="2000" dirty="0">
                <a:solidFill>
                  <a:srgbClr val="000000"/>
                </a:solidFill>
              </a:rPr>
              <a:t>- (...),</a:t>
            </a:r>
            <a:endParaRPr dirty="0"/>
          </a:p>
          <a:p>
            <a:pPr marL="0" lvl="0" indent="0" algn="l" rtl="0">
              <a:spcBef>
                <a:spcPts val="400"/>
              </a:spcBef>
              <a:spcAft>
                <a:spcPts val="0"/>
              </a:spcAft>
              <a:buClr>
                <a:srgbClr val="000000"/>
              </a:buClr>
              <a:buSzPts val="2000"/>
              <a:buNone/>
            </a:pPr>
            <a:r>
              <a:rPr lang="sk-SK" sz="2000" dirty="0">
                <a:solidFill>
                  <a:srgbClr val="000000"/>
                </a:solidFill>
              </a:rPr>
              <a:t>- Obuv.</a:t>
            </a:r>
            <a:endParaRPr dirty="0"/>
          </a:p>
          <a:p>
            <a:pPr marL="0" lvl="0" indent="0" algn="l" rtl="0">
              <a:spcBef>
                <a:spcPts val="400"/>
              </a:spcBef>
              <a:spcAft>
                <a:spcPts val="0"/>
              </a:spcAft>
              <a:buClr>
                <a:srgbClr val="000000"/>
              </a:buClr>
              <a:buSzPts val="2000"/>
              <a:buNone/>
            </a:pPr>
            <a:r>
              <a:rPr lang="sk-SK" sz="2000" dirty="0">
                <a:solidFill>
                  <a:srgbClr val="000000"/>
                </a:solidFill>
                <a:highlight>
                  <a:srgbClr val="00FF00"/>
                </a:highlight>
              </a:rPr>
              <a:t>- Kapitán družstva musí byť označený kapitánskou páskou, ktorú vydal alebo povolil príslušný organizátor súťaže, alebo jednofarebnú pásku na ruku, na ktorej môže byť aj slovo "</a:t>
            </a:r>
            <a:r>
              <a:rPr lang="sk-SK" sz="2000" dirty="0" err="1">
                <a:solidFill>
                  <a:srgbClr val="000000"/>
                </a:solidFill>
                <a:highlight>
                  <a:srgbClr val="00FF00"/>
                </a:highlight>
              </a:rPr>
              <a:t>captain</a:t>
            </a:r>
            <a:r>
              <a:rPr lang="sk-SK" sz="2000" dirty="0">
                <a:solidFill>
                  <a:srgbClr val="000000"/>
                </a:solidFill>
                <a:highlight>
                  <a:srgbClr val="00FF00"/>
                </a:highlight>
              </a:rPr>
              <a:t>" alebo písmeno "C" alebo jeho preklad, ktorý by mal byť tiež jednofarebný</a:t>
            </a:r>
            <a:r>
              <a:rPr lang="sk-SK" sz="2000" dirty="0">
                <a:solidFill>
                  <a:srgbClr val="000000"/>
                </a:solidFill>
              </a:rPr>
              <a:t>.</a:t>
            </a:r>
            <a:endParaRPr dirty="0"/>
          </a:p>
          <a:p>
            <a:pPr marL="342900" lvl="0" indent="-215900" algn="l" rtl="0">
              <a:spcBef>
                <a:spcPts val="400"/>
              </a:spcBef>
              <a:spcAft>
                <a:spcPts val="0"/>
              </a:spcAft>
              <a:buClr>
                <a:schemeClr val="dk1"/>
              </a:buClr>
              <a:buSzPts val="2000"/>
              <a:buNone/>
            </a:pPr>
            <a:endParaRPr sz="2000" dirty="0">
              <a:solidFill>
                <a:srgbClr val="000000"/>
              </a:solidFill>
            </a:endParaRPr>
          </a:p>
          <a:p>
            <a:pPr marL="342900" lvl="0" indent="-215900" algn="l" rtl="0">
              <a:spcBef>
                <a:spcPts val="400"/>
              </a:spcBef>
              <a:spcAft>
                <a:spcPts val="0"/>
              </a:spcAft>
              <a:buClr>
                <a:schemeClr val="dk1"/>
              </a:buClr>
              <a:buSzPts val="2000"/>
              <a:buNone/>
            </a:pP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br>
              <a:rPr lang="sk-SK" b="1" i="0" u="none" strike="noStrike">
                <a:solidFill>
                  <a:srgbClr val="000000"/>
                </a:solidFill>
              </a:rPr>
            </a:br>
            <a:r>
              <a:rPr lang="sk-SK" b="1" i="0" u="none" strike="noStrike">
                <a:solidFill>
                  <a:srgbClr val="000000"/>
                </a:solidFill>
              </a:rPr>
              <a:t>	Pravidlo 4 - Výstroj hráčov</a:t>
            </a:r>
            <a:endParaRPr b="1"/>
          </a:p>
        </p:txBody>
      </p:sp>
      <p:sp>
        <p:nvSpPr>
          <p:cNvPr id="115" name="Google Shape;115;p6"/>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dirty="0"/>
          </a:p>
          <a:p>
            <a:pPr marL="342900" lvl="0" indent="-342900" algn="l" rtl="0">
              <a:spcBef>
                <a:spcPts val="360"/>
              </a:spcBef>
              <a:spcAft>
                <a:spcPts val="0"/>
              </a:spcAft>
              <a:buClr>
                <a:srgbClr val="000000"/>
              </a:buClr>
              <a:buSzPts val="1800"/>
              <a:buChar char="•"/>
            </a:pPr>
            <a:r>
              <a:rPr lang="sk-SK" sz="1800" dirty="0">
                <a:solidFill>
                  <a:srgbClr val="000000"/>
                </a:solidFill>
              </a:rPr>
              <a:t>Používanie rukavíc sa zaradí do časti ostatný výstroj.</a:t>
            </a:r>
            <a:endParaRPr dirty="0"/>
          </a:p>
          <a:p>
            <a:pPr marL="342900" lvl="0" indent="-342900" algn="l" rtl="0">
              <a:spcBef>
                <a:spcPts val="360"/>
              </a:spcBef>
              <a:spcAft>
                <a:spcPts val="0"/>
              </a:spcAft>
              <a:buClr>
                <a:srgbClr val="000000"/>
              </a:buClr>
              <a:buSzPts val="1800"/>
              <a:buChar char="•"/>
            </a:pPr>
            <a:r>
              <a:rPr lang="sk-SK" sz="1800" dirty="0">
                <a:solidFill>
                  <a:srgbClr val="000000"/>
                </a:solidFill>
              </a:rPr>
              <a:t>Používanie teplákových nohavíc pre brankárov sa odstráni z časti povinný výstroj a zaradí sa do časti ostatný výstroj.</a:t>
            </a:r>
            <a:endParaRPr dirty="0"/>
          </a:p>
          <a:p>
            <a:pPr marL="342900" lvl="0" indent="-228600" algn="l" rtl="0">
              <a:spcBef>
                <a:spcPts val="360"/>
              </a:spcBef>
              <a:spcAft>
                <a:spcPts val="0"/>
              </a:spcAft>
              <a:buClr>
                <a:schemeClr val="dk1"/>
              </a:buClr>
              <a:buSzPts val="1800"/>
              <a:buNone/>
            </a:pPr>
            <a:endParaRPr sz="1800" dirty="0">
              <a:solidFill>
                <a:srgbClr val="000000"/>
              </a:solidFill>
            </a:endParaRPr>
          </a:p>
          <a:p>
            <a:pPr marL="0" lvl="0" indent="0" algn="l" rtl="0">
              <a:spcBef>
                <a:spcPts val="360"/>
              </a:spcBef>
              <a:spcAft>
                <a:spcPts val="0"/>
              </a:spcAft>
              <a:buClr>
                <a:schemeClr val="dk1"/>
              </a:buClr>
              <a:buSzPts val="1800"/>
              <a:buNone/>
            </a:pPr>
            <a:r>
              <a:rPr lang="sk-SK" sz="1800" b="1" dirty="0">
                <a:latin typeface="Times New Roman"/>
                <a:ea typeface="Times New Roman"/>
                <a:cs typeface="Times New Roman"/>
                <a:sym typeface="Times New Roman"/>
              </a:rPr>
              <a:t>2. Povinný výstroj</a:t>
            </a:r>
            <a:endParaRPr sz="1800" dirty="0">
              <a:latin typeface="Calibri"/>
              <a:ea typeface="Calibri"/>
              <a:cs typeface="Calibri"/>
              <a:sym typeface="Calibri"/>
            </a:endParaRPr>
          </a:p>
          <a:p>
            <a:pPr marL="0" lvl="0" indent="0" algn="l" rtl="0">
              <a:spcBef>
                <a:spcPts val="360"/>
              </a:spcBef>
              <a:spcAft>
                <a:spcPts val="0"/>
              </a:spcAft>
              <a:buClr>
                <a:schemeClr val="dk1"/>
              </a:buClr>
              <a:buSzPts val="1800"/>
              <a:buNone/>
            </a:pPr>
            <a:r>
              <a:rPr lang="sk-SK" sz="1800" dirty="0">
                <a:latin typeface="Times New Roman"/>
                <a:ea typeface="Times New Roman"/>
                <a:cs typeface="Times New Roman"/>
                <a:sym typeface="Times New Roman"/>
              </a:rPr>
              <a:t>Povinný výstroj hráča tvoria nižšie uvedené samostatné časti:</a:t>
            </a:r>
            <a:endParaRPr sz="1800" dirty="0">
              <a:latin typeface="Calibri"/>
              <a:ea typeface="Calibri"/>
              <a:cs typeface="Calibri"/>
              <a:sym typeface="Calibri"/>
            </a:endParaRPr>
          </a:p>
          <a:p>
            <a:pPr marL="0" lvl="0" indent="0" algn="l" rtl="0">
              <a:spcBef>
                <a:spcPts val="360"/>
              </a:spcBef>
              <a:spcAft>
                <a:spcPts val="0"/>
              </a:spcAft>
              <a:buClr>
                <a:schemeClr val="dk1"/>
              </a:buClr>
              <a:buSzPts val="1800"/>
              <a:buNone/>
            </a:pPr>
            <a:r>
              <a:rPr lang="sk-SK" sz="1800" dirty="0">
                <a:latin typeface="Times New Roman"/>
                <a:ea typeface="Times New Roman"/>
                <a:cs typeface="Times New Roman"/>
                <a:sym typeface="Times New Roman"/>
              </a:rPr>
              <a:t>- (...),</a:t>
            </a:r>
            <a:endParaRPr sz="1800" dirty="0">
              <a:latin typeface="Calibri"/>
              <a:ea typeface="Calibri"/>
              <a:cs typeface="Calibri"/>
              <a:sym typeface="Calibri"/>
            </a:endParaRPr>
          </a:p>
          <a:p>
            <a:pPr marL="0" lvl="0" indent="0" algn="l" rtl="0">
              <a:spcBef>
                <a:spcPts val="360"/>
              </a:spcBef>
              <a:spcAft>
                <a:spcPts val="0"/>
              </a:spcAft>
              <a:buClr>
                <a:schemeClr val="dk1"/>
              </a:buClr>
              <a:buSzPts val="1800"/>
              <a:buNone/>
            </a:pPr>
            <a:r>
              <a:rPr lang="sk-SK" sz="1800" strike="sngStrike" dirty="0">
                <a:highlight>
                  <a:srgbClr val="FF00FF"/>
                </a:highlight>
                <a:latin typeface="Times New Roman"/>
                <a:ea typeface="Times New Roman"/>
                <a:cs typeface="Times New Roman"/>
                <a:sym typeface="Times New Roman"/>
              </a:rPr>
              <a:t>- Brankári môžu nosiť dlhé teplákové nohavice</a:t>
            </a:r>
            <a:endParaRPr sz="1800" strike="sngStrike" dirty="0">
              <a:highlight>
                <a:srgbClr val="FF00FF"/>
              </a:highlight>
              <a:sym typeface="Calibri"/>
            </a:endParaRPr>
          </a:p>
          <a:p>
            <a:pPr marL="0" lvl="0" indent="0" algn="l" rtl="0">
              <a:spcBef>
                <a:spcPts val="360"/>
              </a:spcBef>
              <a:spcAft>
                <a:spcPts val="0"/>
              </a:spcAft>
              <a:buClr>
                <a:schemeClr val="dk1"/>
              </a:buClr>
              <a:buSzPts val="1800"/>
              <a:buNone/>
            </a:pPr>
            <a:r>
              <a:rPr lang="sk-SK" sz="1800" b="1" dirty="0">
                <a:latin typeface="Times New Roman"/>
                <a:ea typeface="Times New Roman"/>
                <a:cs typeface="Times New Roman"/>
                <a:sym typeface="Times New Roman"/>
              </a:rPr>
              <a:t>4. Ostatný výstroj</a:t>
            </a:r>
            <a:endParaRPr sz="1800" dirty="0">
              <a:latin typeface="Calibri"/>
              <a:ea typeface="Calibri"/>
              <a:cs typeface="Calibri"/>
              <a:sym typeface="Calibri"/>
            </a:endParaRPr>
          </a:p>
          <a:p>
            <a:pPr marL="0" lvl="0" indent="0" algn="l" rtl="0">
              <a:spcBef>
                <a:spcPts val="360"/>
              </a:spcBef>
              <a:spcAft>
                <a:spcPts val="0"/>
              </a:spcAft>
              <a:buClr>
                <a:schemeClr val="dk1"/>
              </a:buClr>
              <a:buSzPts val="1800"/>
              <a:buNone/>
            </a:pPr>
            <a:r>
              <a:rPr lang="sk-SK" sz="1800" dirty="0">
                <a:latin typeface="Times New Roman"/>
                <a:ea typeface="Times New Roman"/>
                <a:cs typeface="Times New Roman"/>
                <a:sym typeface="Times New Roman"/>
              </a:rPr>
              <a:t>Ochranný výstroj, napríklad </a:t>
            </a:r>
            <a:r>
              <a:rPr lang="sk-SK" sz="1800" b="1" u="sng" dirty="0">
                <a:highlight>
                  <a:srgbClr val="00FF00"/>
                </a:highlight>
                <a:latin typeface="Times New Roman"/>
                <a:ea typeface="Times New Roman"/>
                <a:cs typeface="Times New Roman"/>
                <a:sym typeface="Times New Roman"/>
              </a:rPr>
              <a:t>rukavice</a:t>
            </a:r>
            <a:r>
              <a:rPr lang="sk-SK" sz="1800" dirty="0">
                <a:highlight>
                  <a:srgbClr val="00FF00"/>
                </a:highlight>
                <a:latin typeface="Times New Roman"/>
                <a:ea typeface="Times New Roman"/>
                <a:cs typeface="Times New Roman"/>
                <a:sym typeface="Times New Roman"/>
              </a:rPr>
              <a:t>,</a:t>
            </a:r>
            <a:r>
              <a:rPr lang="sk-SK" sz="1800" dirty="0">
                <a:latin typeface="Times New Roman"/>
                <a:ea typeface="Times New Roman"/>
                <a:cs typeface="Times New Roman"/>
                <a:sym typeface="Times New Roman"/>
              </a:rPr>
              <a:t> prikrývka hlavy, tvárové masky, chrániče kolien a ramien vyrobené z mäkkého, ľahkého, </a:t>
            </a:r>
            <a:r>
              <a:rPr lang="sk-SK" sz="1800" dirty="0" err="1">
                <a:latin typeface="Times New Roman"/>
                <a:ea typeface="Times New Roman"/>
                <a:cs typeface="Times New Roman"/>
                <a:sym typeface="Times New Roman"/>
              </a:rPr>
              <a:t>polstrovaného</a:t>
            </a:r>
            <a:r>
              <a:rPr lang="sk-SK" sz="1800" dirty="0">
                <a:latin typeface="Times New Roman"/>
                <a:ea typeface="Times New Roman"/>
                <a:cs typeface="Times New Roman"/>
                <a:sym typeface="Times New Roman"/>
              </a:rPr>
              <a:t> materiálu sú povolené, rovnako ako aj brankárske čiapky a športové okuliare, avšak nesmú byť nebezpečné. </a:t>
            </a:r>
            <a:r>
              <a:rPr lang="sk-SK" sz="1800" dirty="0">
                <a:highlight>
                  <a:srgbClr val="00FF00"/>
                </a:highlight>
                <a:latin typeface="Times New Roman"/>
                <a:ea typeface="Times New Roman"/>
                <a:cs typeface="Times New Roman"/>
                <a:sym typeface="Times New Roman"/>
              </a:rPr>
              <a:t>Brankár môže mať oblečené </a:t>
            </a:r>
            <a:r>
              <a:rPr lang="sk-SK" sz="1800" b="1" u="sng" dirty="0">
                <a:highlight>
                  <a:srgbClr val="00FF00"/>
                </a:highlight>
                <a:latin typeface="Times New Roman"/>
                <a:ea typeface="Times New Roman"/>
                <a:cs typeface="Times New Roman"/>
                <a:sym typeface="Times New Roman"/>
              </a:rPr>
              <a:t>teplákové nohavice</a:t>
            </a:r>
            <a:r>
              <a:rPr lang="sk-SK" sz="1800" dirty="0">
                <a:highlight>
                  <a:srgbClr val="00FF00"/>
                </a:highlight>
                <a:latin typeface="Times New Roman"/>
                <a:ea typeface="Times New Roman"/>
                <a:cs typeface="Times New Roman"/>
                <a:sym typeface="Times New Roman"/>
              </a:rPr>
              <a:t>.</a:t>
            </a:r>
            <a:endParaRPr sz="1800" dirty="0">
              <a:highlight>
                <a:srgbClr val="00FF00"/>
              </a:highlight>
              <a:sym typeface="Calibri"/>
            </a:endParaRPr>
          </a:p>
          <a:p>
            <a:pPr marL="342900" lvl="0" indent="-139700" algn="l" rtl="0">
              <a:spcBef>
                <a:spcPts val="640"/>
              </a:spcBef>
              <a:spcAft>
                <a:spcPts val="0"/>
              </a:spcAft>
              <a:buClr>
                <a:schemeClr val="dk1"/>
              </a:buClr>
              <a:buSzPts val="32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sk-SK" b="1" i="0" u="none" strike="noStrike">
                <a:solidFill>
                  <a:srgbClr val="000000"/>
                </a:solidFill>
              </a:rPr>
              <a:t>	Pravidlo 12 – Zakázaná hra	a nešportové správanie</a:t>
            </a:r>
            <a:br>
              <a:rPr lang="sk-SK"/>
            </a:br>
            <a:br>
              <a:rPr lang="sk-SK"/>
            </a:br>
            <a:endParaRPr/>
          </a:p>
        </p:txBody>
      </p:sp>
      <p:sp>
        <p:nvSpPr>
          <p:cNvPr id="127" name="Google Shape;127;p8"/>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342900" lvl="0" indent="-215900" algn="l" rtl="0">
              <a:spcBef>
                <a:spcPts val="0"/>
              </a:spcBef>
              <a:spcAft>
                <a:spcPts val="0"/>
              </a:spcAft>
              <a:buClr>
                <a:schemeClr val="dk1"/>
              </a:buClr>
              <a:buSzPts val="2000"/>
              <a:buNone/>
            </a:pPr>
            <a:endParaRPr sz="2000" b="1" u="sng" dirty="0">
              <a:solidFill>
                <a:srgbClr val="000000"/>
              </a:solidFill>
              <a:latin typeface="Times New Roman"/>
              <a:ea typeface="Times New Roman"/>
              <a:cs typeface="Times New Roman"/>
              <a:sym typeface="Times New Roman"/>
            </a:endParaRPr>
          </a:p>
          <a:p>
            <a:pPr marL="342900" lvl="0" indent="-215900" algn="l" rtl="0">
              <a:spcBef>
                <a:spcPts val="400"/>
              </a:spcBef>
              <a:spcAft>
                <a:spcPts val="0"/>
              </a:spcAft>
              <a:buClr>
                <a:schemeClr val="dk1"/>
              </a:buClr>
              <a:buSzPts val="2000"/>
              <a:buNone/>
            </a:pPr>
            <a:endParaRPr sz="2000" b="1" u="sng" dirty="0">
              <a:solidFill>
                <a:srgbClr val="000000"/>
              </a:solidFill>
              <a:latin typeface="Times New Roman"/>
              <a:ea typeface="Times New Roman"/>
              <a:cs typeface="Times New Roman"/>
              <a:sym typeface="Times New Roman"/>
            </a:endParaRPr>
          </a:p>
          <a:p>
            <a:pPr marL="342900" lvl="0" indent="-342900" algn="l" rtl="0">
              <a:spcBef>
                <a:spcPts val="400"/>
              </a:spcBef>
              <a:spcAft>
                <a:spcPts val="0"/>
              </a:spcAft>
              <a:buClr>
                <a:srgbClr val="000000"/>
              </a:buClr>
              <a:buSzPts val="2000"/>
              <a:buChar char="•"/>
            </a:pPr>
            <a:r>
              <a:rPr lang="sk-SK" sz="2000" b="1" u="sng" dirty="0">
                <a:solidFill>
                  <a:srgbClr val="000000"/>
                </a:solidFill>
                <a:latin typeface="Times New Roman"/>
                <a:ea typeface="Times New Roman"/>
                <a:cs typeface="Times New Roman"/>
                <a:sym typeface="Times New Roman"/>
              </a:rPr>
              <a:t>Vysvetlenie dôvodu zmeny pravidla XII:</a:t>
            </a:r>
            <a:endParaRPr sz="2000" dirty="0">
              <a:solidFill>
                <a:srgbClr val="000000"/>
              </a:solidFill>
            </a:endParaRPr>
          </a:p>
          <a:p>
            <a:pPr marL="342900" lvl="0" indent="-342900" algn="l" rtl="0">
              <a:spcBef>
                <a:spcPts val="400"/>
              </a:spcBef>
              <a:spcAft>
                <a:spcPts val="0"/>
              </a:spcAft>
              <a:buClr>
                <a:srgbClr val="000000"/>
              </a:buClr>
              <a:buSzPts val="2000"/>
              <a:buChar char="•"/>
            </a:pPr>
            <a:r>
              <a:rPr lang="sk-SK" sz="2000" b="1" dirty="0">
                <a:solidFill>
                  <a:srgbClr val="000000"/>
                </a:solidFill>
                <a:latin typeface="Times New Roman"/>
                <a:ea typeface="Times New Roman"/>
                <a:cs typeface="Times New Roman"/>
                <a:sym typeface="Times New Roman"/>
              </a:rPr>
              <a:t>Neúmyselná hra rukou </a:t>
            </a:r>
            <a:r>
              <a:rPr lang="sk-SK" sz="2000" dirty="0">
                <a:solidFill>
                  <a:srgbClr val="000000"/>
                </a:solidFill>
                <a:latin typeface="Times New Roman"/>
                <a:ea typeface="Times New Roman"/>
                <a:cs typeface="Times New Roman"/>
                <a:sym typeface="Times New Roman"/>
              </a:rPr>
              <a:t>je zvyčajne výsledkom snahy hráča hrať férovo, preto by sa pri nariadení pokutového kopu za takéto priestupky mala uplatňovať rovnaká filozofia ako pri priestupkoch, ktoré sú pokusom o hranie s loptou alebo súbojom o loptu, to znamená, že za priestupok zmarenia gólu alebo jasnej gólovej príležitosti sa udeľuje žltá karta a za zmarenie sľubne sa rozvíjajúcej akcie sa karta neudeľuje. </a:t>
            </a:r>
          </a:p>
          <a:p>
            <a:pPr marL="342900" lvl="0" indent="-342900" algn="l" rtl="0">
              <a:spcBef>
                <a:spcPts val="400"/>
              </a:spcBef>
              <a:spcAft>
                <a:spcPts val="0"/>
              </a:spcAft>
              <a:buClr>
                <a:srgbClr val="000000"/>
              </a:buClr>
              <a:buSzPts val="2000"/>
              <a:buChar char="•"/>
            </a:pPr>
            <a:r>
              <a:rPr lang="sk-SK" sz="2000" b="1" dirty="0">
                <a:solidFill>
                  <a:srgbClr val="000000"/>
                </a:solidFill>
                <a:latin typeface="Times New Roman"/>
                <a:ea typeface="Times New Roman"/>
                <a:cs typeface="Times New Roman"/>
                <a:sym typeface="Times New Roman"/>
              </a:rPr>
              <a:t>Úmyselná hra rukou </a:t>
            </a:r>
            <a:r>
              <a:rPr lang="sk-SK" sz="2000" dirty="0">
                <a:solidFill>
                  <a:srgbClr val="000000"/>
                </a:solidFill>
                <a:latin typeface="Times New Roman"/>
                <a:ea typeface="Times New Roman"/>
                <a:cs typeface="Times New Roman"/>
                <a:sym typeface="Times New Roman"/>
              </a:rPr>
              <a:t>zostáva priestupkom za, za ktorý sa udeľuje červená karta, pri nariadení pokutového kopu. Úmyselná hra rukou je podobná držaniu, ťahaniu, soteniu, bez možnosti hrať loptu atď.</a:t>
            </a:r>
            <a:endParaRPr sz="2000" dirty="0">
              <a:solidFill>
                <a:srgbClr val="000000"/>
              </a:solidFill>
            </a:endParaRPr>
          </a:p>
          <a:p>
            <a:pPr marL="342900" lvl="0" indent="-215900" algn="l" rtl="0">
              <a:spcBef>
                <a:spcPts val="400"/>
              </a:spcBef>
              <a:spcAft>
                <a:spcPts val="0"/>
              </a:spcAft>
              <a:buClr>
                <a:schemeClr val="dk1"/>
              </a:buClr>
              <a:buSzPts val="2000"/>
              <a:buNone/>
            </a:pP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1"/>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sk-SK" b="1" i="0" u="none" strike="noStrike">
                <a:solidFill>
                  <a:srgbClr val="000000"/>
                </a:solidFill>
              </a:rPr>
              <a:t>	Pravidlo 12 – Zakázaná hra	a nešportové správanie</a:t>
            </a:r>
            <a:endParaRPr/>
          </a:p>
        </p:txBody>
      </p:sp>
      <p:sp>
        <p:nvSpPr>
          <p:cNvPr id="147" name="Google Shape;147;p11"/>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sz="1800" dirty="0">
              <a:solidFill>
                <a:srgbClr val="000000"/>
              </a:solidFill>
            </a:endParaRPr>
          </a:p>
          <a:p>
            <a:pPr marL="342900" lvl="0" indent="-228600" algn="l" rtl="0">
              <a:spcBef>
                <a:spcPts val="360"/>
              </a:spcBef>
              <a:spcAft>
                <a:spcPts val="0"/>
              </a:spcAft>
              <a:buClr>
                <a:schemeClr val="dk1"/>
              </a:buClr>
              <a:buSzPts val="1800"/>
              <a:buNone/>
            </a:pPr>
            <a:endParaRPr sz="1800" dirty="0">
              <a:solidFill>
                <a:srgbClr val="000000"/>
              </a:solidFill>
            </a:endParaRPr>
          </a:p>
          <a:p>
            <a:pPr marL="0" lvl="0" indent="0" algn="l" rtl="0">
              <a:spcBef>
                <a:spcPts val="360"/>
              </a:spcBef>
              <a:spcAft>
                <a:spcPts val="0"/>
              </a:spcAft>
              <a:buClr>
                <a:srgbClr val="000000"/>
              </a:buClr>
              <a:buSzPts val="1800"/>
              <a:buNone/>
            </a:pPr>
            <a:r>
              <a:rPr lang="sk-SK" sz="1800" b="1" dirty="0">
                <a:solidFill>
                  <a:srgbClr val="000000"/>
                </a:solidFill>
              </a:rPr>
              <a:t>3. Disciplinárne opatrenie</a:t>
            </a:r>
            <a:endParaRPr sz="1800" dirty="0">
              <a:solidFill>
                <a:srgbClr val="000000"/>
              </a:solidFill>
            </a:endParaRPr>
          </a:p>
          <a:p>
            <a:pPr marL="0" lvl="0" indent="0" algn="l" rtl="0">
              <a:spcBef>
                <a:spcPts val="360"/>
              </a:spcBef>
              <a:spcAft>
                <a:spcPts val="0"/>
              </a:spcAft>
              <a:buClr>
                <a:srgbClr val="000000"/>
              </a:buClr>
              <a:buSzPts val="1800"/>
              <a:buNone/>
            </a:pPr>
            <a:r>
              <a:rPr lang="sk-SK" sz="1800" dirty="0">
                <a:solidFill>
                  <a:srgbClr val="000000"/>
                </a:solidFill>
              </a:rPr>
              <a:t>Existujú rôzne okolnosti, keď hráč musí byť </a:t>
            </a:r>
            <a:r>
              <a:rPr lang="sk-SK" sz="1800" b="1" dirty="0">
                <a:solidFill>
                  <a:srgbClr val="000000"/>
                </a:solidFill>
              </a:rPr>
              <a:t>napomenutý za nešportové správanie</a:t>
            </a:r>
            <a:r>
              <a:rPr lang="sk-SK" sz="1800" dirty="0">
                <a:solidFill>
                  <a:srgbClr val="000000"/>
                </a:solidFill>
              </a:rPr>
              <a:t>, vrátane prípadov ak</a:t>
            </a:r>
            <a:endParaRPr dirty="0"/>
          </a:p>
          <a:p>
            <a:pPr marL="0" lvl="0" indent="0" algn="l" rtl="0">
              <a:spcBef>
                <a:spcPts val="360"/>
              </a:spcBef>
              <a:spcAft>
                <a:spcPts val="0"/>
              </a:spcAft>
              <a:buClr>
                <a:srgbClr val="000000"/>
              </a:buClr>
              <a:buSzPts val="1800"/>
              <a:buNone/>
            </a:pPr>
            <a:r>
              <a:rPr lang="sk-SK" sz="1800" dirty="0">
                <a:solidFill>
                  <a:srgbClr val="000000"/>
                </a:solidFill>
              </a:rPr>
              <a:t>- (...),</a:t>
            </a:r>
            <a:endParaRPr dirty="0"/>
          </a:p>
          <a:p>
            <a:pPr marL="0" lvl="0" indent="0" algn="l" rtl="0">
              <a:spcBef>
                <a:spcPts val="360"/>
              </a:spcBef>
              <a:spcAft>
                <a:spcPts val="0"/>
              </a:spcAft>
              <a:buClr>
                <a:srgbClr val="000000"/>
              </a:buClr>
              <a:buSzPts val="1800"/>
              <a:buNone/>
            </a:pPr>
            <a:r>
              <a:rPr lang="sk-SK" sz="1800" dirty="0">
                <a:solidFill>
                  <a:srgbClr val="000000"/>
                </a:solidFill>
              </a:rPr>
              <a:t>- hrá s loptou rukou zakázaným spôsobom, čím zmarí sľubne sa rozvíjajúcu útočnú akciu, </a:t>
            </a:r>
            <a:r>
              <a:rPr lang="sk-SK" sz="1800" b="1" u="sng" dirty="0">
                <a:solidFill>
                  <a:srgbClr val="000000"/>
                </a:solidFill>
                <a:highlight>
                  <a:srgbClr val="00FF00"/>
                </a:highlight>
              </a:rPr>
              <a:t>okrem prípadov, keď rozhodca nariadi pokutový kop za neúmyselnú hru rukou,</a:t>
            </a:r>
            <a:endParaRPr sz="1800" dirty="0">
              <a:solidFill>
                <a:srgbClr val="000000"/>
              </a:solidFill>
              <a:highlight>
                <a:srgbClr val="00FF00"/>
              </a:highlight>
            </a:endParaRPr>
          </a:p>
          <a:p>
            <a:pPr marL="0" lvl="0" indent="0" algn="l" rtl="0">
              <a:spcBef>
                <a:spcPts val="360"/>
              </a:spcBef>
              <a:spcAft>
                <a:spcPts val="0"/>
              </a:spcAft>
              <a:buClr>
                <a:srgbClr val="000000"/>
              </a:buClr>
              <a:buSzPts val="1800"/>
              <a:buNone/>
            </a:pPr>
            <a:r>
              <a:rPr lang="sk-SK" sz="1800" b="1" u="sng" dirty="0">
                <a:solidFill>
                  <a:srgbClr val="000000"/>
                </a:solidFill>
                <a:highlight>
                  <a:srgbClr val="00FF00"/>
                </a:highlight>
              </a:rPr>
              <a:t>- hrá s loptou rukou zakázaným spôsobom, čím zmarí súperovi dosiahnutie gólu alebo jasnú gólovú príležitosť, pričom rozhodca nariadi pokutový kop za neúmyselnú hru rukou</a:t>
            </a:r>
            <a:endParaRPr sz="1800" dirty="0">
              <a:solidFill>
                <a:srgbClr val="000000"/>
              </a:solidFill>
              <a:highlight>
                <a:srgbClr val="00FF00"/>
              </a:highlight>
            </a:endParaRPr>
          </a:p>
          <a:p>
            <a:pPr marL="0" lvl="0" indent="0" algn="l" rtl="0">
              <a:spcBef>
                <a:spcPts val="360"/>
              </a:spcBef>
              <a:spcAft>
                <a:spcPts val="0"/>
              </a:spcAft>
              <a:buClr>
                <a:schemeClr val="dk1"/>
              </a:buClr>
              <a:buSzPts val="1800"/>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2"/>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sk-SK" b="1" i="0" u="none" strike="noStrike">
                <a:solidFill>
                  <a:srgbClr val="000000"/>
                </a:solidFill>
              </a:rPr>
              <a:t>	Pravidlo 12 – Zakázaná hra 	a nešportové správanie</a:t>
            </a:r>
            <a:br>
              <a:rPr lang="sk-SK" b="0" i="0" u="none" strike="noStrike">
                <a:solidFill>
                  <a:srgbClr val="000000"/>
                </a:solidFill>
              </a:rPr>
            </a:br>
            <a:endParaRPr/>
          </a:p>
        </p:txBody>
      </p:sp>
      <p:sp>
        <p:nvSpPr>
          <p:cNvPr id="153" name="Google Shape;153;p12"/>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000"/>
              <a:buNone/>
            </a:pPr>
            <a:endParaRPr sz="2000" b="1" dirty="0">
              <a:solidFill>
                <a:srgbClr val="000000"/>
              </a:solidFill>
            </a:endParaRPr>
          </a:p>
          <a:p>
            <a:pPr marL="0" lvl="0" indent="0" algn="l" rtl="0">
              <a:spcBef>
                <a:spcPts val="400"/>
              </a:spcBef>
              <a:spcAft>
                <a:spcPts val="0"/>
              </a:spcAft>
              <a:buClr>
                <a:schemeClr val="dk1"/>
              </a:buClr>
              <a:buSzPts val="2000"/>
              <a:buNone/>
            </a:pPr>
            <a:endParaRPr sz="2000" b="1" dirty="0">
              <a:solidFill>
                <a:srgbClr val="000000"/>
              </a:solidFill>
            </a:endParaRPr>
          </a:p>
          <a:p>
            <a:pPr marL="0" lvl="0" indent="0" algn="l" rtl="0">
              <a:spcBef>
                <a:spcPts val="400"/>
              </a:spcBef>
              <a:spcAft>
                <a:spcPts val="0"/>
              </a:spcAft>
              <a:buClr>
                <a:srgbClr val="000000"/>
              </a:buClr>
              <a:buSzPts val="2000"/>
              <a:buNone/>
            </a:pPr>
            <a:r>
              <a:rPr lang="sk-SK" sz="2000" b="1" dirty="0">
                <a:solidFill>
                  <a:srgbClr val="000000"/>
                </a:solidFill>
              </a:rPr>
              <a:t>Vylúčenia</a:t>
            </a:r>
            <a:endParaRPr sz="2000" dirty="0">
              <a:solidFill>
                <a:srgbClr val="000000"/>
              </a:solidFill>
            </a:endParaRPr>
          </a:p>
          <a:p>
            <a:pPr marL="0" lvl="0" indent="0" algn="l" rtl="0">
              <a:spcBef>
                <a:spcPts val="400"/>
              </a:spcBef>
              <a:spcAft>
                <a:spcPts val="0"/>
              </a:spcAft>
              <a:buClr>
                <a:srgbClr val="000000"/>
              </a:buClr>
              <a:buSzPts val="2000"/>
              <a:buNone/>
            </a:pPr>
            <a:r>
              <a:rPr lang="sk-SK" sz="2000" dirty="0">
                <a:solidFill>
                  <a:srgbClr val="000000"/>
                </a:solidFill>
              </a:rPr>
              <a:t>Rozhodca vylúči hráča, náhradníka, vystriedaného hráča alebo člena realizačného tímu, keď sa dopustí jedného z nasledovných priestupkov:</a:t>
            </a:r>
            <a:endParaRPr dirty="0"/>
          </a:p>
          <a:p>
            <a:pPr marL="0" lvl="0" indent="0" algn="l" rtl="0">
              <a:spcBef>
                <a:spcPts val="400"/>
              </a:spcBef>
              <a:spcAft>
                <a:spcPts val="0"/>
              </a:spcAft>
              <a:buClr>
                <a:srgbClr val="000000"/>
              </a:buClr>
              <a:buSzPts val="2000"/>
              <a:buNone/>
            </a:pPr>
            <a:r>
              <a:rPr lang="sk-SK" sz="2000" dirty="0">
                <a:solidFill>
                  <a:srgbClr val="000000"/>
                </a:solidFill>
              </a:rPr>
              <a:t>- (...),</a:t>
            </a:r>
            <a:endParaRPr dirty="0"/>
          </a:p>
          <a:p>
            <a:pPr marL="0" lvl="0" indent="0" algn="l" rtl="0">
              <a:spcBef>
                <a:spcPts val="400"/>
              </a:spcBef>
              <a:spcAft>
                <a:spcPts val="0"/>
              </a:spcAft>
              <a:buClr>
                <a:srgbClr val="000000"/>
              </a:buClr>
              <a:buSzPts val="2000"/>
              <a:buNone/>
            </a:pPr>
            <a:r>
              <a:rPr lang="sk-SK" sz="2000" dirty="0">
                <a:solidFill>
                  <a:srgbClr val="000000"/>
                </a:solidFill>
              </a:rPr>
              <a:t>- zmarí súperovmu družstvu dosiahnutie gólu alebo jasnú gólovú príležitosť tým, že zahrá loptu </a:t>
            </a:r>
            <a:r>
              <a:rPr lang="sk-SK" sz="2000" b="1" u="sng" dirty="0">
                <a:solidFill>
                  <a:srgbClr val="000000"/>
                </a:solidFill>
                <a:highlight>
                  <a:srgbClr val="00FF00"/>
                </a:highlight>
              </a:rPr>
              <a:t>úmyselne</a:t>
            </a:r>
            <a:r>
              <a:rPr lang="sk-SK" sz="2000" b="1" dirty="0">
                <a:solidFill>
                  <a:srgbClr val="000000"/>
                </a:solidFill>
              </a:rPr>
              <a:t> </a:t>
            </a:r>
            <a:r>
              <a:rPr lang="sk-SK" sz="2000" dirty="0">
                <a:solidFill>
                  <a:srgbClr val="000000"/>
                </a:solidFill>
              </a:rPr>
              <a:t>s rukou, netýka sa to brankára v jeho vlastnom pokutovom území,</a:t>
            </a:r>
            <a:endParaRPr dirty="0"/>
          </a:p>
          <a:p>
            <a:pPr marL="0" lvl="0" indent="0" algn="l" rtl="0">
              <a:spcBef>
                <a:spcPts val="400"/>
              </a:spcBef>
              <a:spcAft>
                <a:spcPts val="0"/>
              </a:spcAft>
              <a:buClr>
                <a:srgbClr val="000000"/>
              </a:buClr>
              <a:buSzPts val="2000"/>
              <a:buNone/>
            </a:pPr>
            <a:r>
              <a:rPr lang="sk-SK" sz="2000" dirty="0">
                <a:solidFill>
                  <a:srgbClr val="000000"/>
                </a:solidFill>
              </a:rPr>
              <a:t>- (...)</a:t>
            </a:r>
            <a:endParaRPr dirty="0"/>
          </a:p>
          <a:p>
            <a:pPr marL="0" lvl="0" indent="0" algn="l" rtl="0">
              <a:spcBef>
                <a:spcPts val="400"/>
              </a:spcBef>
              <a:spcAft>
                <a:spcPts val="0"/>
              </a:spcAft>
              <a:buClr>
                <a:schemeClr val="dk1"/>
              </a:buClr>
              <a:buSzPts val="2000"/>
              <a:buNone/>
            </a:pP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fade">
                                      <p:cBhvr>
                                        <p:cTn id="7"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ív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1673</Words>
  <Application>Microsoft Office PowerPoint</Application>
  <PresentationFormat>A4 (210 × 297 mm)</PresentationFormat>
  <Paragraphs>170</Paragraphs>
  <Slides>17</Slides>
  <Notes>16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Tahoma</vt:lpstr>
      <vt:lpstr>Arial</vt:lpstr>
      <vt:lpstr>Calibri</vt:lpstr>
      <vt:lpstr>Times New Roman</vt:lpstr>
      <vt:lpstr>Motív Office</vt:lpstr>
      <vt:lpstr> Sumárny prehľad zmien PF 2024/2025 Semináre R a PR SFZ  Žilina 19.-21.júla 2024</vt:lpstr>
      <vt:lpstr>  Pravidlo 1 - Hracia plocha</vt:lpstr>
      <vt:lpstr> Pravidlo 3 -Hráči </vt:lpstr>
      <vt:lpstr>  Pravidlo 4 - Výstroj hráčov</vt:lpstr>
      <vt:lpstr>  Pravidlo 4 - Výstroj hráčov</vt:lpstr>
      <vt:lpstr>  Pravidlo 4 - Výstroj hráčov</vt:lpstr>
      <vt:lpstr> Pravidlo 12 – Zakázaná hra a nešportové správanie  </vt:lpstr>
      <vt:lpstr> Pravidlo 12 – Zakázaná hra a nešportové správanie</vt:lpstr>
      <vt:lpstr> Pravidlo 12 – Zakázaná hra  a nešportové správanie </vt:lpstr>
      <vt:lpstr> Pravidlo 12 – Zakázaná hra a nešportové správanie </vt:lpstr>
      <vt:lpstr>  Pravidlo 14 – Pokutový kop  </vt:lpstr>
      <vt:lpstr>  Pravidlo 14 – Pokutový kop </vt:lpstr>
      <vt:lpstr>  Pravidlo 14 – Pokutový kop</vt:lpstr>
      <vt:lpstr>Prezentace aplikace PowerPoint</vt:lpstr>
      <vt:lpstr>Prezentace aplikace PowerPoint</vt:lpstr>
      <vt:lpstr>ĎAKUJEM ZA  POZORNOSŤ</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tomas kocner</dc:creator>
  <cp:lastModifiedBy>Pavol Chmura</cp:lastModifiedBy>
  <cp:revision>13</cp:revision>
  <dcterms:created xsi:type="dcterms:W3CDTF">2017-09-21T00:47:59Z</dcterms:created>
  <dcterms:modified xsi:type="dcterms:W3CDTF">2024-07-21T12:39:46Z</dcterms:modified>
</cp:coreProperties>
</file>