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9" r:id="rId3"/>
    <p:sldId id="262" r:id="rId4"/>
    <p:sldId id="260" r:id="rId5"/>
    <p:sldId id="261" r:id="rId6"/>
    <p:sldId id="266" r:id="rId7"/>
    <p:sldId id="257" r:id="rId8"/>
    <p:sldId id="263" r:id="rId9"/>
    <p:sldId id="258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31671936243219E-2"/>
          <c:y val="9.2149011392379965E-2"/>
          <c:w val="0.77416146876273328"/>
          <c:h val="0.816264835424370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Počet Aktívnych Členov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F5-4237-9BB5-1F04C48D11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2F5-4237-9BB5-1F04C48D11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951-45EE-9660-C4184A1C81B4}"/>
              </c:ext>
            </c:extLst>
          </c:dPt>
          <c:dLbls>
            <c:dLbl>
              <c:idx val="0"/>
              <c:layout>
                <c:manualLayout>
                  <c:x val="-0.34505447245836651"/>
                  <c:y val="-0.2859279574156947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PL/DP</a:t>
                    </a:r>
                  </a:p>
                  <a:p>
                    <a:r>
                      <a:rPr lang="en-US" baseline="0" dirty="0"/>
                      <a:t>
</a:t>
                    </a:r>
                    <a:fld id="{4B12D928-C46A-4EBA-AB8D-4834CE5E39B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75084823055248"/>
                      <c:h val="0.171156311241479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2F5-4237-9BB5-1F04C48D1113}"/>
                </c:ext>
              </c:extLst>
            </c:dLbl>
            <c:dLbl>
              <c:idx val="1"/>
              <c:layout>
                <c:manualLayout>
                  <c:x val="0.20100744280843735"/>
                  <c:y val="0.128998398926742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F5-4237-9BB5-1F04C48D1113}"/>
                </c:ext>
              </c:extLst>
            </c:dLbl>
            <c:dLbl>
              <c:idx val="2"/>
              <c:layout>
                <c:manualLayout>
                  <c:x val="2.0886932032362047E-2"/>
                  <c:y val="0.103304926931651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51-45EE-9660-C4184A1C8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PL/DP 2366</c:v>
                </c:pt>
                <c:pt idx="1">
                  <c:v>VP 702</c:v>
                </c:pt>
                <c:pt idx="2">
                  <c:v>SP 79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2366</c:v>
                </c:pt>
                <c:pt idx="1">
                  <c:v>702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5-4237-9BB5-1F04C48D111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078806974248584"/>
          <c:y val="1.5545588969731391E-2"/>
          <c:w val="0.77002629383618149"/>
          <c:h val="6.0228344708950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Rozpocet sportu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49-47EE-B539-37E04F0A8C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49-47EE-B539-37E04F0A8C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749-47EE-B539-37E04F0A8C6A}"/>
              </c:ext>
            </c:extLst>
          </c:dPt>
          <c:dLbls>
            <c:dLbl>
              <c:idx val="0"/>
              <c:layout>
                <c:manualLayout>
                  <c:x val="-0.28480468798780045"/>
                  <c:y val="-0.2752696604298460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PL/DP</a:t>
                    </a:r>
                  </a:p>
                  <a:p>
                    <a:r>
                      <a:rPr lang="en-US" baseline="0" dirty="0"/>
                      <a:t>
</a:t>
                    </a:r>
                    <a:fld id="{4B12D928-C46A-4EBA-AB8D-4834CE5E39B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77419658977712"/>
                      <c:h val="0.171156212056640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49-47EE-B539-37E04F0A8C6A}"/>
                </c:ext>
              </c:extLst>
            </c:dLbl>
            <c:dLbl>
              <c:idx val="1"/>
              <c:layout>
                <c:manualLayout>
                  <c:x val="0.14889110208578824"/>
                  <c:y val="0.113524574147360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49-47EE-B539-37E04F0A8C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PL/DP</c:v>
                </c:pt>
                <c:pt idx="1">
                  <c:v>VP</c:v>
                </c:pt>
                <c:pt idx="2">
                  <c:v>SP</c:v>
                </c:pt>
              </c:strCache>
            </c:strRef>
          </c:cat>
          <c:val>
            <c:numRef>
              <c:f>Sheet1!$B$2:$B$4</c:f>
              <c:numCache>
                <c:formatCode>_-* #\ ##0.00\ [$€-41B]_-;\-* #\ ##0.00\ [$€-41B]_-;_-* "-"??\ [$€-41B]_-;_-@_-</c:formatCode>
                <c:ptCount val="3"/>
                <c:pt idx="0">
                  <c:v>1848472</c:v>
                </c:pt>
                <c:pt idx="1">
                  <c:v>583229.47699999996</c:v>
                </c:pt>
                <c:pt idx="2">
                  <c:v>226762.54488752555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49-47EE-B539-37E04F0A8C6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2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Popdora</a:t>
            </a:r>
            <a:r>
              <a:rPr lang="en-US" baseline="0" dirty="0"/>
              <a:t> </a:t>
            </a:r>
            <a:r>
              <a:rPr lang="en-US" baseline="0" dirty="0" err="1"/>
              <a:t>rozvoja</a:t>
            </a:r>
            <a:r>
              <a:rPr lang="en-US" baseline="0" dirty="0"/>
              <a:t> – s</a:t>
            </a:r>
            <a:r>
              <a:rPr lang="sk-SK" baseline="0" dirty="0" err="1"/>
              <a:t>úťaže</a:t>
            </a:r>
            <a:r>
              <a:rPr lang="sk-SK" baseline="0" dirty="0"/>
              <a:t> na 1 člena v športoch </a:t>
            </a:r>
            <a:r>
              <a:rPr lang="en-US" baseline="0" dirty="0"/>
              <a:t>– </a:t>
            </a:r>
            <a:r>
              <a:rPr lang="en-US" baseline="0" dirty="0" err="1"/>
              <a:t>Kapitola</a:t>
            </a:r>
            <a:r>
              <a:rPr lang="en-US" baseline="0" dirty="0"/>
              <a:t> 16</a:t>
            </a:r>
            <a:endParaRPr lang="en-US" dirty="0"/>
          </a:p>
        </c:rich>
      </c:tx>
      <c:layout>
        <c:manualLayout>
          <c:xMode val="edge"/>
          <c:yMode val="edge"/>
          <c:x val="0.10833535905059306"/>
          <c:y val="4.4644850216527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00299806154441"/>
          <c:y val="0.27263485117621605"/>
          <c:w val="0.81299700193845559"/>
          <c:h val="0.44027802141054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Plávanie</c:v>
                </c:pt>
                <c:pt idx="1">
                  <c:v>Vodné Pólo</c:v>
                </c:pt>
                <c:pt idx="2">
                  <c:v>Diaľka</c:v>
                </c:pt>
                <c:pt idx="3">
                  <c:v>Synchro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135</c:v>
                </c:pt>
                <c:pt idx="1">
                  <c:v>140</c:v>
                </c:pt>
                <c:pt idx="2">
                  <c:v>351</c:v>
                </c:pt>
                <c:pt idx="3">
                  <c:v>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5-44B1-8846-CB5CCEAB3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473407"/>
        <c:axId val="492265903"/>
      </c:barChart>
      <c:catAx>
        <c:axId val="230473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265903"/>
        <c:crosses val="autoZero"/>
        <c:auto val="1"/>
        <c:lblAlgn val="ctr"/>
        <c:lblOffset val="100"/>
        <c:noMultiLvlLbl val="0"/>
      </c:catAx>
      <c:valAx>
        <c:axId val="492265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473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0.1783</cdr:x>
      <cdr:y>0.38225</cdr:y>
    </cdr:from>
    <cdr:to>
      <cdr:x>0.41701</cdr:x>
      <cdr:y>0.5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3D75227-0C2B-C2C5-3093-371F98ED3424}"/>
            </a:ext>
          </a:extLst>
        </cdr:cNvPr>
        <cdr:cNvSpPr txBox="1"/>
      </cdr:nvSpPr>
      <cdr:spPr>
        <a:xfrm xmlns:a="http://schemas.openxmlformats.org/drawingml/2006/main">
          <a:off x="956875" y="1873679"/>
          <a:ext cx="1281075" cy="577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702</a:t>
          </a:r>
        </a:p>
      </cdr:txBody>
    </cdr:sp>
  </cdr:relSizeAnchor>
  <cdr:relSizeAnchor xmlns:cdr="http://schemas.openxmlformats.org/drawingml/2006/chartDrawing">
    <cdr:from>
      <cdr:x>0.407</cdr:x>
      <cdr:y>0.22976</cdr:y>
    </cdr:from>
    <cdr:to>
      <cdr:x>0.51726</cdr:x>
      <cdr:y>0.31316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70EADDB-BD1C-4DBE-B157-4E39FC9BF1F6}"/>
            </a:ext>
          </a:extLst>
        </cdr:cNvPr>
        <cdr:cNvSpPr txBox="1"/>
      </cdr:nvSpPr>
      <cdr:spPr>
        <a:xfrm xmlns:a="http://schemas.openxmlformats.org/drawingml/2006/main">
          <a:off x="2184214" y="1126204"/>
          <a:ext cx="591758" cy="408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2000" b="1" dirty="0">
              <a:solidFill>
                <a:schemeClr val="bg1"/>
              </a:solidFill>
            </a:rPr>
            <a:t>79</a:t>
          </a:r>
          <a:endParaRPr 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0.82961</cdr:x>
      <cdr:y>0.81345</cdr:y>
    </cdr:from>
    <cdr:to>
      <cdr:x>1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6CE17C1-F042-2A70-C8A5-2EE71B278460}"/>
            </a:ext>
          </a:extLst>
        </cdr:cNvPr>
        <cdr:cNvSpPr txBox="1"/>
      </cdr:nvSpPr>
      <cdr:spPr>
        <a:xfrm xmlns:a="http://schemas.openxmlformats.org/drawingml/2006/main">
          <a:off x="4452256" y="3987312"/>
          <a:ext cx="91440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0.41928</cdr:x>
      <cdr:y>0.40325</cdr:y>
    </cdr:from>
    <cdr:to>
      <cdr:x>0.58072</cdr:x>
      <cdr:y>0.59675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26DF435-8D45-84A5-0047-30062A412ED0}"/>
            </a:ext>
          </a:extLst>
        </cdr:cNvPr>
        <cdr:cNvSpPr txBox="1"/>
      </cdr:nvSpPr>
      <cdr:spPr>
        <a:xfrm xmlns:a="http://schemas.openxmlformats.org/drawingml/2006/main">
          <a:off x="2374697" y="190569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0.20462</cdr:x>
      <cdr:y>0.36658</cdr:y>
    </cdr:from>
    <cdr:to>
      <cdr:x>0.43847</cdr:x>
      <cdr:y>0.44893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BDA3F0E-E6F6-B8DC-9BF3-E1C006B53FAC}"/>
            </a:ext>
          </a:extLst>
        </cdr:cNvPr>
        <cdr:cNvSpPr txBox="1"/>
      </cdr:nvSpPr>
      <cdr:spPr>
        <a:xfrm xmlns:a="http://schemas.openxmlformats.org/drawingml/2006/main">
          <a:off x="1130592" y="1697789"/>
          <a:ext cx="1292124" cy="381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583,229 </a:t>
          </a:r>
          <a:r>
            <a:rPr lang="en-US" sz="1800" dirty="0" err="1">
              <a:solidFill>
                <a:schemeClr val="bg1"/>
              </a:solidFill>
            </a:rPr>
            <a:t>Eur</a:t>
          </a:r>
          <a:endParaRPr lang="en-US" sz="1800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8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7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8132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0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0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1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81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4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8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4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1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2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3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8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6AC2D9-B265-427B-B22E-24EECF1BC29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11BF39-1CD9-4F0F-B3D9-E6A8ADB2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3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CD73-80D8-0D3A-1CF6-56C5B1841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895" y="2174393"/>
            <a:ext cx="11170898" cy="250921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Nastavenie</a:t>
            </a:r>
            <a:r>
              <a:rPr lang="en-US" b="1" dirty="0"/>
              <a:t> </a:t>
            </a:r>
            <a:r>
              <a:rPr lang="sk-SK" b="1" dirty="0"/>
              <a:t>ROZPOČ</a:t>
            </a:r>
            <a:r>
              <a:rPr lang="en-US" b="1" dirty="0"/>
              <a:t>TU </a:t>
            </a:r>
            <a:br>
              <a:rPr lang="en-US" b="1" dirty="0"/>
            </a:br>
            <a:r>
              <a:rPr lang="en-US" b="1" dirty="0"/>
              <a:t>A </a:t>
            </a:r>
            <a:r>
              <a:rPr lang="en-US" b="1" dirty="0" err="1"/>
              <a:t>FinancovaniE</a:t>
            </a:r>
            <a:br>
              <a:rPr lang="en-US" b="1" dirty="0"/>
            </a:br>
            <a:r>
              <a:rPr lang="sk-SK" b="1" dirty="0"/>
              <a:t>Športových odvetví </a:t>
            </a:r>
            <a:br>
              <a:rPr lang="sk-SK" b="1" dirty="0"/>
            </a:br>
            <a:r>
              <a:rPr lang="sk-SK" b="1" dirty="0"/>
              <a:t>v SPF</a:t>
            </a:r>
            <a:endParaRPr lang="en-US" b="1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8027D68-A382-A473-2C90-D18CB889E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88" y="116968"/>
            <a:ext cx="8475854" cy="221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5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4F26-27A1-171D-D89A-A414BD047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123" y="570807"/>
            <a:ext cx="10994968" cy="1269077"/>
          </a:xfrm>
        </p:spPr>
        <p:txBody>
          <a:bodyPr>
            <a:normAutofit/>
          </a:bodyPr>
          <a:lstStyle/>
          <a:p>
            <a:r>
              <a:rPr lang="sk-SK" dirty="0"/>
              <a:t>ROZPOČET </a:t>
            </a:r>
            <a:r>
              <a:rPr lang="en-US" dirty="0"/>
              <a:t>SPF </a:t>
            </a:r>
            <a:r>
              <a:rPr lang="sk-SK" dirty="0"/>
              <a:t>Z </a:t>
            </a:r>
            <a:r>
              <a:rPr lang="sk-SK" dirty="0" err="1"/>
              <a:t>InÉHO</a:t>
            </a:r>
            <a:r>
              <a:rPr lang="sk-SK" dirty="0"/>
              <a:t> POHĽADU</a:t>
            </a:r>
            <a:br>
              <a:rPr lang="en-US" dirty="0"/>
            </a:br>
            <a:r>
              <a:rPr lang="en-US" sz="3100" dirty="0"/>
              <a:t>KAPITOLA 16 – </a:t>
            </a:r>
            <a:r>
              <a:rPr lang="en-US" sz="3100" dirty="0" err="1"/>
              <a:t>Rozvoj</a:t>
            </a:r>
            <a:r>
              <a:rPr lang="en-US" sz="3100" dirty="0"/>
              <a:t> </a:t>
            </a:r>
            <a:r>
              <a:rPr lang="sk-SK" sz="3100" dirty="0"/>
              <a:t>Športu-</a:t>
            </a:r>
            <a:r>
              <a:rPr lang="sk-SK" sz="3100" dirty="0" err="1"/>
              <a:t>SúťaŽe</a:t>
            </a: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2D6C5-C628-7614-1DB7-DF9577220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029" y="2189018"/>
            <a:ext cx="10291156" cy="4256117"/>
          </a:xfrm>
        </p:spPr>
        <p:txBody>
          <a:bodyPr>
            <a:normAutofit fontScale="325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en-US" sz="4900" b="1" dirty="0">
                <a:solidFill>
                  <a:schemeClr val="tx1"/>
                </a:solidFill>
              </a:rPr>
              <a:t>AK</a:t>
            </a:r>
            <a:r>
              <a:rPr lang="sk-SK" sz="4900" b="1" dirty="0">
                <a:solidFill>
                  <a:schemeClr val="tx1"/>
                </a:solidFill>
              </a:rPr>
              <a:t>Ý JE </a:t>
            </a:r>
            <a:r>
              <a:rPr lang="sk-SK" sz="4900" b="1" dirty="0" err="1">
                <a:solidFill>
                  <a:schemeClr val="tx1"/>
                </a:solidFill>
              </a:rPr>
              <a:t>DôVOD</a:t>
            </a:r>
            <a:r>
              <a:rPr lang="sk-SK" sz="4900" b="1" dirty="0">
                <a:solidFill>
                  <a:schemeClr val="tx1"/>
                </a:solidFill>
              </a:rPr>
              <a:t> TAK VEĽKÉHO ROZDIELU v PODPORE ROZVOJA ŠPORTU MEDZI </a:t>
            </a:r>
            <a:r>
              <a:rPr lang="en-US" sz="4900" b="1" dirty="0">
                <a:solidFill>
                  <a:schemeClr val="tx1"/>
                </a:solidFill>
              </a:rPr>
              <a:t>SPF </a:t>
            </a:r>
            <a:r>
              <a:rPr lang="sk-SK" sz="4900" b="1" dirty="0">
                <a:solidFill>
                  <a:schemeClr val="tx1"/>
                </a:solidFill>
              </a:rPr>
              <a:t>ŠPORTAMI</a:t>
            </a:r>
            <a:r>
              <a:rPr lang="en-US" sz="4900" b="1" dirty="0">
                <a:solidFill>
                  <a:schemeClr val="tx1"/>
                </a:solidFill>
              </a:rPr>
              <a:t>? </a:t>
            </a:r>
            <a:endParaRPr lang="sk-SK" sz="4900" b="1" dirty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sk-SK" sz="4900" b="1" dirty="0">
                <a:solidFill>
                  <a:schemeClr val="tx1"/>
                </a:solidFill>
              </a:rPr>
              <a:t>Kapitola 16 je o podpore</a:t>
            </a:r>
            <a:r>
              <a:rPr lang="en-US" sz="4900" b="1" dirty="0">
                <a:solidFill>
                  <a:schemeClr val="tx1"/>
                </a:solidFill>
              </a:rPr>
              <a:t> </a:t>
            </a:r>
            <a:r>
              <a:rPr lang="en-US" sz="4900" b="1" dirty="0" err="1">
                <a:solidFill>
                  <a:schemeClr val="tx1"/>
                </a:solidFill>
              </a:rPr>
              <a:t>rozvoja</a:t>
            </a:r>
            <a:r>
              <a:rPr lang="sk-SK" sz="4900" b="1" dirty="0">
                <a:solidFill>
                  <a:schemeClr val="tx1"/>
                </a:solidFill>
              </a:rPr>
              <a:t> </a:t>
            </a:r>
            <a:r>
              <a:rPr lang="en-US" sz="4900" b="1" dirty="0">
                <a:solidFill>
                  <a:schemeClr val="tx1"/>
                </a:solidFill>
              </a:rPr>
              <a:t>(</a:t>
            </a:r>
            <a:r>
              <a:rPr lang="sk-SK" sz="4900" b="1" dirty="0">
                <a:solidFill>
                  <a:schemeClr val="tx1"/>
                </a:solidFill>
              </a:rPr>
              <a:t>Š</a:t>
            </a:r>
            <a:r>
              <a:rPr lang="en-US" sz="4900" b="1" dirty="0">
                <a:solidFill>
                  <a:schemeClr val="tx1"/>
                </a:solidFill>
              </a:rPr>
              <a:t>PORTU) </a:t>
            </a:r>
            <a:r>
              <a:rPr lang="sk-SK" sz="4900" b="1" dirty="0">
                <a:solidFill>
                  <a:schemeClr val="tx1"/>
                </a:solidFill>
              </a:rPr>
              <a:t>základne  </a:t>
            </a:r>
            <a:r>
              <a:rPr lang="en-US" sz="4900" b="1" dirty="0">
                <a:solidFill>
                  <a:schemeClr val="tx1"/>
                </a:solidFill>
              </a:rPr>
              <a:t>- </a:t>
            </a:r>
            <a:r>
              <a:rPr lang="sk-SK" sz="4900" b="1" dirty="0">
                <a:solidFill>
                  <a:schemeClr val="tx1"/>
                </a:solidFill>
              </a:rPr>
              <a:t>PRIMÁRNE </a:t>
            </a:r>
            <a:r>
              <a:rPr lang="en-US" sz="4900" b="1" dirty="0">
                <a:solidFill>
                  <a:schemeClr val="tx1"/>
                </a:solidFill>
              </a:rPr>
              <a:t>O </a:t>
            </a:r>
            <a:r>
              <a:rPr lang="sk-SK" sz="4900" b="1" dirty="0" err="1">
                <a:solidFill>
                  <a:schemeClr val="tx1"/>
                </a:solidFill>
              </a:rPr>
              <a:t>organizáci</a:t>
            </a:r>
            <a:r>
              <a:rPr lang="en-US" sz="4900" b="1" dirty="0">
                <a:solidFill>
                  <a:schemeClr val="tx1"/>
                </a:solidFill>
              </a:rPr>
              <a:t>I</a:t>
            </a:r>
            <a:r>
              <a:rPr lang="sk-SK" sz="4900" b="1" dirty="0">
                <a:solidFill>
                  <a:schemeClr val="tx1"/>
                </a:solidFill>
              </a:rPr>
              <a:t> </a:t>
            </a:r>
            <a:r>
              <a:rPr lang="en-US" sz="4900" b="1" dirty="0">
                <a:solidFill>
                  <a:schemeClr val="tx1"/>
                </a:solidFill>
              </a:rPr>
              <a:t>s</a:t>
            </a:r>
            <a:r>
              <a:rPr lang="sk-SK" sz="4900" b="1" dirty="0" err="1">
                <a:solidFill>
                  <a:schemeClr val="tx1"/>
                </a:solidFill>
              </a:rPr>
              <a:t>ÚŤAŽí</a:t>
            </a:r>
            <a:r>
              <a:rPr lang="en-US" sz="4900" b="1" dirty="0">
                <a:solidFill>
                  <a:schemeClr val="tx1"/>
                </a:solidFill>
              </a:rPr>
              <a:t> </a:t>
            </a:r>
            <a:r>
              <a:rPr lang="sk-SK" sz="4900" b="1" dirty="0">
                <a:solidFill>
                  <a:schemeClr val="tx1"/>
                </a:solidFill>
              </a:rPr>
              <a:t>v danom športe</a:t>
            </a:r>
            <a:r>
              <a:rPr lang="en-US" sz="4900" b="1" dirty="0">
                <a:solidFill>
                  <a:schemeClr val="tx1"/>
                </a:solidFill>
              </a:rPr>
              <a:t>, </a:t>
            </a:r>
            <a:r>
              <a:rPr lang="sk-SK" sz="4900" b="1" dirty="0">
                <a:solidFill>
                  <a:schemeClr val="tx1"/>
                </a:solidFill>
              </a:rPr>
              <a:t>A </a:t>
            </a:r>
            <a:r>
              <a:rPr lang="en-US" sz="4900" b="1" dirty="0" err="1">
                <a:solidFill>
                  <a:schemeClr val="tx1"/>
                </a:solidFill>
              </a:rPr>
              <a:t>nie</a:t>
            </a:r>
            <a:r>
              <a:rPr lang="en-US" sz="4900" b="1" dirty="0">
                <a:solidFill>
                  <a:schemeClr val="tx1"/>
                </a:solidFill>
              </a:rPr>
              <a:t> O V</a:t>
            </a:r>
            <a:r>
              <a:rPr lang="sk-SK" sz="4900" b="1" dirty="0" err="1">
                <a:solidFill>
                  <a:schemeClr val="tx1"/>
                </a:solidFill>
              </a:rPr>
              <a:t>ýsledkoch</a:t>
            </a:r>
            <a:r>
              <a:rPr lang="sk-SK" sz="4900" b="1" dirty="0">
                <a:solidFill>
                  <a:schemeClr val="tx1"/>
                </a:solidFill>
              </a:rPr>
              <a:t> REPREZENTÁCIE v Športoch</a:t>
            </a:r>
          </a:p>
          <a:p>
            <a:pPr marL="342900" indent="-342900" algn="l">
              <a:buFontTx/>
              <a:buChar char="-"/>
            </a:pPr>
            <a:r>
              <a:rPr lang="sk-SK" sz="4900" b="1" dirty="0">
                <a:solidFill>
                  <a:schemeClr val="tx1"/>
                </a:solidFill>
              </a:rPr>
              <a:t>rozdelenie Kapitoly 16 </a:t>
            </a:r>
            <a:r>
              <a:rPr lang="en-US" sz="4900" b="1" dirty="0">
                <a:solidFill>
                  <a:schemeClr val="tx1"/>
                </a:solidFill>
              </a:rPr>
              <a:t> by</a:t>
            </a:r>
            <a:r>
              <a:rPr lang="sk-SK" sz="4900" b="1" dirty="0">
                <a:solidFill>
                  <a:schemeClr val="tx1"/>
                </a:solidFill>
              </a:rPr>
              <a:t> malo  odzrkadľovať vo Väčšej miere </a:t>
            </a:r>
            <a:r>
              <a:rPr lang="en-US" sz="4900" b="1" dirty="0" err="1">
                <a:solidFill>
                  <a:schemeClr val="tx1"/>
                </a:solidFill>
              </a:rPr>
              <a:t>ve</a:t>
            </a:r>
            <a:r>
              <a:rPr lang="sk-SK" sz="4900" b="1" dirty="0" err="1">
                <a:solidFill>
                  <a:schemeClr val="tx1"/>
                </a:solidFill>
              </a:rPr>
              <a:t>ľkosť</a:t>
            </a:r>
            <a:r>
              <a:rPr lang="sk-SK" sz="4900" b="1" dirty="0">
                <a:solidFill>
                  <a:schemeClr val="tx1"/>
                </a:solidFill>
              </a:rPr>
              <a:t>  ŠPORTU </a:t>
            </a:r>
            <a:r>
              <a:rPr lang="en-US" sz="4900" b="1" dirty="0">
                <a:solidFill>
                  <a:schemeClr val="tx1"/>
                </a:solidFill>
              </a:rPr>
              <a:t>- </a:t>
            </a:r>
            <a:r>
              <a:rPr lang="sk-SK" sz="4900" b="1" dirty="0">
                <a:solidFill>
                  <a:schemeClr val="tx1"/>
                </a:solidFill>
              </a:rPr>
              <a:t>Základne </a:t>
            </a:r>
            <a:r>
              <a:rPr lang="en-US" sz="4900" b="1" dirty="0">
                <a:solidFill>
                  <a:schemeClr val="tx1"/>
                </a:solidFill>
              </a:rPr>
              <a:t>a </a:t>
            </a:r>
            <a:r>
              <a:rPr lang="en-US" sz="4900" b="1" dirty="0" err="1">
                <a:solidFill>
                  <a:schemeClr val="tx1"/>
                </a:solidFill>
              </a:rPr>
              <a:t>finaN</a:t>
            </a:r>
            <a:r>
              <a:rPr lang="sk-SK" sz="4900" b="1" dirty="0" err="1">
                <a:solidFill>
                  <a:schemeClr val="tx1"/>
                </a:solidFill>
              </a:rPr>
              <a:t>čNú</a:t>
            </a:r>
            <a:r>
              <a:rPr lang="sk-SK" sz="4900" b="1" dirty="0">
                <a:solidFill>
                  <a:schemeClr val="tx1"/>
                </a:solidFill>
              </a:rPr>
              <a:t> Náročnosť - </a:t>
            </a:r>
            <a:r>
              <a:rPr lang="sk-SK" sz="4900" b="1" dirty="0" err="1">
                <a:solidFill>
                  <a:schemeClr val="tx1"/>
                </a:solidFill>
              </a:rPr>
              <a:t>POčeT</a:t>
            </a:r>
            <a:r>
              <a:rPr lang="sk-SK" sz="4900" b="1" dirty="0">
                <a:solidFill>
                  <a:schemeClr val="tx1"/>
                </a:solidFill>
              </a:rPr>
              <a:t> podujatí Poriadaných v športoch</a:t>
            </a:r>
          </a:p>
          <a:p>
            <a:pPr marL="342900" indent="-342900" algn="l">
              <a:buFontTx/>
              <a:buChar char="-"/>
            </a:pPr>
            <a:r>
              <a:rPr lang="en-US" sz="4900" b="1" dirty="0">
                <a:solidFill>
                  <a:schemeClr val="tx1"/>
                </a:solidFill>
              </a:rPr>
              <a:t>ROZDELENIE </a:t>
            </a:r>
            <a:r>
              <a:rPr lang="sk-SK" sz="4900" b="1" dirty="0">
                <a:solidFill>
                  <a:schemeClr val="tx1"/>
                </a:solidFill>
              </a:rPr>
              <a:t>kapitoly 16 </a:t>
            </a:r>
            <a:r>
              <a:rPr lang="en-US" sz="4900" b="1" dirty="0">
                <a:solidFill>
                  <a:schemeClr val="tx1"/>
                </a:solidFill>
              </a:rPr>
              <a:t>NA</a:t>
            </a:r>
            <a:r>
              <a:rPr lang="sk-SK" sz="4900" b="1" dirty="0">
                <a:solidFill>
                  <a:schemeClr val="tx1"/>
                </a:solidFill>
              </a:rPr>
              <a:t> podstate </a:t>
            </a:r>
            <a:r>
              <a:rPr lang="en-US" sz="4900" b="1" dirty="0">
                <a:solidFill>
                  <a:schemeClr val="tx1"/>
                </a:solidFill>
              </a:rPr>
              <a:t> “v</a:t>
            </a:r>
            <a:r>
              <a:rPr lang="sk-SK" sz="4900" b="1" dirty="0">
                <a:solidFill>
                  <a:schemeClr val="tx1"/>
                </a:solidFill>
              </a:rPr>
              <a:t>áh PUŠ</a:t>
            </a:r>
            <a:r>
              <a:rPr lang="en-US" sz="4900" b="1" dirty="0">
                <a:solidFill>
                  <a:schemeClr val="tx1"/>
                </a:solidFill>
              </a:rPr>
              <a:t>”</a:t>
            </a:r>
            <a:r>
              <a:rPr lang="sk-SK" sz="4900" b="1" dirty="0">
                <a:solidFill>
                  <a:schemeClr val="tx1"/>
                </a:solidFill>
              </a:rPr>
              <a:t> = </a:t>
            </a:r>
            <a:r>
              <a:rPr lang="en-US" sz="4900" b="1" dirty="0">
                <a:solidFill>
                  <a:schemeClr val="tx1"/>
                </a:solidFill>
              </a:rPr>
              <a:t>“</a:t>
            </a:r>
            <a:r>
              <a:rPr lang="sk-SK" sz="4900" b="1" dirty="0" err="1">
                <a:solidFill>
                  <a:schemeClr val="tx1"/>
                </a:solidFill>
              </a:rPr>
              <a:t>výsledkovosti</a:t>
            </a:r>
            <a:r>
              <a:rPr lang="sk-SK" sz="4900" b="1" dirty="0">
                <a:solidFill>
                  <a:schemeClr val="tx1"/>
                </a:solidFill>
              </a:rPr>
              <a:t> </a:t>
            </a:r>
            <a:r>
              <a:rPr lang="sk-SK" sz="4900" b="1" dirty="0" err="1">
                <a:solidFill>
                  <a:schemeClr val="tx1"/>
                </a:solidFill>
              </a:rPr>
              <a:t>reprezentáciE</a:t>
            </a:r>
            <a:r>
              <a:rPr lang="en-US" sz="4900" b="1" dirty="0">
                <a:solidFill>
                  <a:schemeClr val="tx1"/>
                </a:solidFill>
              </a:rPr>
              <a:t>” je </a:t>
            </a:r>
            <a:r>
              <a:rPr lang="en-US" sz="4900" b="1" dirty="0" err="1">
                <a:solidFill>
                  <a:schemeClr val="tx1"/>
                </a:solidFill>
              </a:rPr>
              <a:t>nelogick</a:t>
            </a:r>
            <a:r>
              <a:rPr lang="sk-SK" sz="4900" b="1" dirty="0">
                <a:solidFill>
                  <a:schemeClr val="tx1"/>
                </a:solidFill>
              </a:rPr>
              <a:t>é. </a:t>
            </a:r>
            <a:endParaRPr lang="en-US" sz="4900" b="1" dirty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sz="4900" b="1" dirty="0" err="1">
                <a:solidFill>
                  <a:schemeClr val="tx1"/>
                </a:solidFill>
              </a:rPr>
              <a:t>AkoU</a:t>
            </a:r>
            <a:r>
              <a:rPr lang="en-US" sz="4900" b="1" dirty="0">
                <a:solidFill>
                  <a:schemeClr val="tx1"/>
                </a:solidFill>
              </a:rPr>
              <a:t> </a:t>
            </a:r>
            <a:r>
              <a:rPr lang="en-US" sz="4900" b="1" dirty="0" err="1">
                <a:solidFill>
                  <a:schemeClr val="tx1"/>
                </a:solidFill>
              </a:rPr>
              <a:t>mierou</a:t>
            </a:r>
            <a:r>
              <a:rPr lang="en-US" sz="4900" b="1" dirty="0">
                <a:solidFill>
                  <a:schemeClr val="tx1"/>
                </a:solidFill>
              </a:rPr>
              <a:t> </a:t>
            </a:r>
            <a:r>
              <a:rPr lang="sk-SK" sz="4900" b="1" dirty="0">
                <a:solidFill>
                  <a:schemeClr val="tx1"/>
                </a:solidFill>
              </a:rPr>
              <a:t>BY SPF </a:t>
            </a:r>
            <a:r>
              <a:rPr lang="sk-SK" sz="4900" b="1" dirty="0" err="1">
                <a:solidFill>
                  <a:schemeClr val="tx1"/>
                </a:solidFill>
              </a:rPr>
              <a:t>mALO</a:t>
            </a:r>
            <a:r>
              <a:rPr lang="sk-SK" sz="4900" b="1" dirty="0">
                <a:solidFill>
                  <a:schemeClr val="tx1"/>
                </a:solidFill>
              </a:rPr>
              <a:t> </a:t>
            </a:r>
            <a:r>
              <a:rPr lang="sk-SK" sz="4900" b="1" dirty="0" err="1">
                <a:solidFill>
                  <a:schemeClr val="tx1"/>
                </a:solidFill>
              </a:rPr>
              <a:t>podporOVAť</a:t>
            </a:r>
            <a:r>
              <a:rPr lang="sk-SK" sz="4900" b="1" dirty="0">
                <a:solidFill>
                  <a:schemeClr val="tx1"/>
                </a:solidFill>
              </a:rPr>
              <a:t> v rozvoji DVA ROVNAKO </a:t>
            </a:r>
            <a:r>
              <a:rPr lang="sk-SK" sz="4900" b="1" dirty="0" err="1">
                <a:solidFill>
                  <a:schemeClr val="tx1"/>
                </a:solidFill>
              </a:rPr>
              <a:t>VEĽKé</a:t>
            </a:r>
            <a:r>
              <a:rPr lang="sk-SK" sz="4900" b="1" dirty="0">
                <a:solidFill>
                  <a:schemeClr val="tx1"/>
                </a:solidFill>
              </a:rPr>
              <a:t> NAJMENŠIE Športy</a:t>
            </a:r>
            <a:r>
              <a:rPr lang="en-US" sz="4900" b="1" dirty="0">
                <a:solidFill>
                  <a:schemeClr val="tx1"/>
                </a:solidFill>
              </a:rPr>
              <a:t>? </a:t>
            </a:r>
            <a:endParaRPr lang="sk-SK" sz="4900" b="1" dirty="0">
              <a:solidFill>
                <a:schemeClr val="tx1"/>
              </a:solidFill>
            </a:endParaRPr>
          </a:p>
          <a:p>
            <a:pPr algn="l"/>
            <a:endParaRPr lang="en-US" sz="49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k-SK" sz="1600" b="1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sk-SK" sz="6200" b="1" dirty="0">
                <a:highlight>
                  <a:srgbClr val="FFFF00"/>
                </a:highlight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7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FE5D-8160-AF5D-88F9-0045CF47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Podpora Športovej reprezentácie v Športoch</a:t>
            </a:r>
            <a:br>
              <a:rPr lang="sk-SK" dirty="0"/>
            </a:br>
            <a:r>
              <a:rPr lang="en-US" dirty="0"/>
              <a:t>/</a:t>
            </a:r>
            <a:r>
              <a:rPr lang="en-US" dirty="0" err="1"/>
              <a:t>spolo</a:t>
            </a:r>
            <a:r>
              <a:rPr lang="sk-SK" dirty="0" err="1"/>
              <a:t>čná</a:t>
            </a:r>
            <a:r>
              <a:rPr lang="sk-SK" dirty="0"/>
              <a:t> príprava</a:t>
            </a:r>
            <a:r>
              <a:rPr lang="en-US" dirty="0"/>
              <a:t>/</a:t>
            </a:r>
            <a:br>
              <a:rPr lang="sk-SK" dirty="0"/>
            </a:br>
            <a:r>
              <a:rPr lang="sk-SK" sz="2400" dirty="0"/>
              <a:t>Kapitola 12 </a:t>
            </a:r>
            <a:r>
              <a:rPr lang="en-US" sz="2400" dirty="0"/>
              <a:t>(LEN </a:t>
            </a:r>
            <a:r>
              <a:rPr lang="en-US" sz="2400" dirty="0" err="1"/>
              <a:t>Spol</a:t>
            </a:r>
            <a:r>
              <a:rPr lang="en-US" sz="2400" dirty="0"/>
              <a:t>. </a:t>
            </a:r>
            <a:r>
              <a:rPr lang="en-US" sz="2400" dirty="0" err="1"/>
              <a:t>Pr</a:t>
            </a:r>
            <a:r>
              <a:rPr lang="sk-SK" sz="2400" dirty="0" err="1"/>
              <a:t>íprava</a:t>
            </a:r>
            <a:r>
              <a:rPr lang="en-US" sz="2400" dirty="0"/>
              <a:t>)</a:t>
            </a:r>
            <a:r>
              <a:rPr lang="sk-SK" sz="2400" dirty="0"/>
              <a:t> a Kapitola 15</a:t>
            </a:r>
            <a:r>
              <a:rPr lang="en-US" sz="2400" dirty="0"/>
              <a:t> (</a:t>
            </a:r>
            <a:r>
              <a:rPr lang="en-US" sz="2400" dirty="0" err="1"/>
              <a:t>ReprezenT</a:t>
            </a:r>
            <a:r>
              <a:rPr lang="sk-SK" sz="2400" dirty="0" err="1"/>
              <a:t>áCIA</a:t>
            </a:r>
            <a:r>
              <a:rPr lang="en-US" sz="2400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BDCC91-1B9A-5DF1-9A53-02C62990E2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 Individuálnych ŠPORTOCH</a:t>
            </a:r>
            <a:r>
              <a:rPr lang="en-US" dirty="0"/>
              <a:t> TVOR</a:t>
            </a:r>
            <a:r>
              <a:rPr lang="sk-SK" dirty="0"/>
              <a:t>í Reprezentáciu</a:t>
            </a:r>
            <a:r>
              <a:rPr lang="en-US" dirty="0"/>
              <a:t> Z </a:t>
            </a:r>
            <a:r>
              <a:rPr lang="sk-SK" dirty="0"/>
              <a:t>ČLENSKEJ ZÁKLDNE</a:t>
            </a:r>
          </a:p>
          <a:p>
            <a:pPr marL="0" indent="0">
              <a:buNone/>
            </a:pPr>
            <a:r>
              <a:rPr lang="en-US" dirty="0"/>
              <a:t>V pl</a:t>
            </a:r>
            <a:r>
              <a:rPr lang="sk-SK" dirty="0"/>
              <a:t> 3</a:t>
            </a:r>
            <a:r>
              <a:rPr lang="en-US" dirty="0"/>
              <a:t>%  </a:t>
            </a:r>
            <a:r>
              <a:rPr lang="en-US" b="1" dirty="0"/>
              <a:t>(</a:t>
            </a:r>
            <a:r>
              <a:rPr lang="en-US" dirty="0"/>
              <a:t>78 </a:t>
            </a:r>
            <a:r>
              <a:rPr lang="sk-SK" dirty="0"/>
              <a:t>členov z 2358</a:t>
            </a:r>
            <a:r>
              <a:rPr lang="en-US" b="1" dirty="0"/>
              <a:t>) – PODPORA 7,213Eur/</a:t>
            </a:r>
            <a:r>
              <a:rPr lang="sk-SK" b="1" dirty="0"/>
              <a:t>člen     </a:t>
            </a:r>
            <a:r>
              <a:rPr lang="en-US" dirty="0"/>
              <a:t>(“</a:t>
            </a:r>
            <a:r>
              <a:rPr lang="en-US" dirty="0" err="1"/>
              <a:t>len</a:t>
            </a:r>
            <a:r>
              <a:rPr lang="en-US" dirty="0"/>
              <a:t>” 3% </a:t>
            </a:r>
            <a:r>
              <a:rPr lang="sk-SK" dirty="0"/>
              <a:t>základne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V DP 21% (15 </a:t>
            </a:r>
            <a:r>
              <a:rPr lang="sk-SK" dirty="0"/>
              <a:t>ČLENOV z 70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sk-SK" dirty="0"/>
              <a:t> PODPORA </a:t>
            </a:r>
            <a:r>
              <a:rPr lang="en-US" dirty="0"/>
              <a:t>4,429 </a:t>
            </a:r>
            <a:r>
              <a:rPr lang="en-US" dirty="0" err="1"/>
              <a:t>Eur</a:t>
            </a:r>
            <a:r>
              <a:rPr lang="en-US" dirty="0"/>
              <a:t>/</a:t>
            </a:r>
            <a:r>
              <a:rPr lang="sk-SK" dirty="0"/>
              <a:t>ČLEN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 SP 24%  (21 </a:t>
            </a:r>
            <a:r>
              <a:rPr lang="sk-SK" dirty="0"/>
              <a:t>ČLENOV Z 87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sk-SK" b="1" dirty="0"/>
              <a:t>PODPORA</a:t>
            </a:r>
            <a:r>
              <a:rPr lang="sk-SK" dirty="0"/>
              <a:t> </a:t>
            </a:r>
            <a:r>
              <a:rPr lang="en-US" b="1" dirty="0"/>
              <a:t>7,149 EUR/</a:t>
            </a:r>
            <a:r>
              <a:rPr lang="sk-SK" b="1" dirty="0"/>
              <a:t>ČLEN</a:t>
            </a:r>
            <a:r>
              <a:rPr lang="en-US" dirty="0"/>
              <a:t>      ( “a</a:t>
            </a:r>
            <a:r>
              <a:rPr lang="sk-SK" dirty="0"/>
              <a:t>Ž</a:t>
            </a:r>
            <a:r>
              <a:rPr lang="en-US" dirty="0"/>
              <a:t>” 24%</a:t>
            </a:r>
            <a:r>
              <a:rPr lang="sk-SK" dirty="0"/>
              <a:t> ZÁKLADNE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V VP 11% (78 </a:t>
            </a:r>
            <a:r>
              <a:rPr lang="sk-SK" dirty="0"/>
              <a:t>ČLENOV zo 702</a:t>
            </a:r>
            <a:r>
              <a:rPr lang="en-US" dirty="0"/>
              <a:t>) – je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hrub</a:t>
            </a:r>
            <a:r>
              <a:rPr lang="sk-SK" dirty="0"/>
              <a:t>ý odhad podľa </a:t>
            </a:r>
            <a:r>
              <a:rPr lang="sk-SK" dirty="0" err="1"/>
              <a:t>hajúcich</a:t>
            </a:r>
            <a:r>
              <a:rPr lang="sk-SK" dirty="0"/>
              <a:t> </a:t>
            </a:r>
            <a:r>
              <a:rPr lang="sk-SK" dirty="0" err="1"/>
              <a:t>druŽstiev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6BC0865-5D6E-A6CA-CC07-F05E0CDB2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300554"/>
              </p:ext>
            </p:extLst>
          </p:nvPr>
        </p:nvGraphicFramePr>
        <p:xfrm>
          <a:off x="445774" y="4785683"/>
          <a:ext cx="11299825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300612" imgH="1665122" progId="Excel.Sheet.12">
                  <p:embed/>
                </p:oleObj>
              </mc:Choice>
              <mc:Fallback>
                <p:oleObj name="Worksheet" r:id="rId2" imgW="11300612" imgH="16651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5774" y="4785683"/>
                        <a:ext cx="11299825" cy="166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21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1D43-4861-85D4-2F39-081A7727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35" y="624233"/>
            <a:ext cx="10364451" cy="1193138"/>
          </a:xfrm>
        </p:spPr>
        <p:txBody>
          <a:bodyPr/>
          <a:lstStyle/>
          <a:p>
            <a:r>
              <a:rPr lang="sk-SK" dirty="0"/>
              <a:t>FINANC</a:t>
            </a:r>
            <a:r>
              <a:rPr lang="en-US" dirty="0" err="1"/>
              <a:t>ovanie</a:t>
            </a:r>
            <a:r>
              <a:rPr lang="sk-SK" dirty="0"/>
              <a:t> ŠPORT</a:t>
            </a:r>
            <a:r>
              <a:rPr lang="en-US" dirty="0"/>
              <a:t>u</a:t>
            </a:r>
            <a:r>
              <a:rPr lang="sk-SK" dirty="0"/>
              <a:t> a SPF</a:t>
            </a:r>
            <a:r>
              <a:rPr lang="en-US" dirty="0"/>
              <a:t> v </a:t>
            </a:r>
            <a:r>
              <a:rPr lang="en-US" dirty="0" err="1"/>
              <a:t>kocke</a:t>
            </a:r>
            <a:br>
              <a:rPr lang="sk-SK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00F91-0CEE-7E8F-0541-0EDECA1E85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481267"/>
            <a:ext cx="10363826" cy="4969409"/>
          </a:xfrm>
        </p:spPr>
        <p:txBody>
          <a:bodyPr>
            <a:normAutofit fontScale="85000" lnSpcReduction="20000"/>
          </a:bodyPr>
          <a:lstStyle/>
          <a:p>
            <a:r>
              <a:rPr lang="sk-SK" sz="2900" dirty="0"/>
              <a:t> r. 2016</a:t>
            </a:r>
            <a:r>
              <a:rPr lang="en-US" sz="2900" dirty="0"/>
              <a:t> </a:t>
            </a:r>
            <a:r>
              <a:rPr lang="sk-SK" sz="2900" dirty="0"/>
              <a:t>zákon o ŠPORTE</a:t>
            </a:r>
          </a:p>
          <a:p>
            <a:r>
              <a:rPr lang="sk-SK" sz="2900" dirty="0"/>
              <a:t> R. 2017 </a:t>
            </a:r>
            <a:r>
              <a:rPr lang="en-US" sz="2900" dirty="0" err="1"/>
              <a:t>Vodn</a:t>
            </a:r>
            <a:r>
              <a:rPr lang="sk-SK" sz="2900" dirty="0"/>
              <a:t>é pólo pristúpilo pod SPF </a:t>
            </a:r>
            <a:r>
              <a:rPr lang="en-US" sz="2900" dirty="0"/>
              <a:t>- </a:t>
            </a:r>
            <a:r>
              <a:rPr lang="sk-SK" sz="2900" dirty="0"/>
              <a:t>ŠPORTY, ktoré zastrešuje WORLD AQUATICS </a:t>
            </a:r>
            <a:r>
              <a:rPr lang="en-US" sz="2900" dirty="0"/>
              <a:t>(FINA) = </a:t>
            </a:r>
            <a:r>
              <a:rPr lang="en-US" sz="2900" dirty="0" err="1"/>
              <a:t>jeden</a:t>
            </a:r>
            <a:r>
              <a:rPr lang="en-US" sz="2900" dirty="0"/>
              <a:t> </a:t>
            </a:r>
            <a:r>
              <a:rPr lang="en-US" sz="2900" dirty="0" err="1"/>
              <a:t>subjekt</a:t>
            </a:r>
            <a:r>
              <a:rPr lang="en-US" sz="2900" dirty="0"/>
              <a:t> = “</a:t>
            </a:r>
            <a:r>
              <a:rPr lang="sk-SK" sz="2900" dirty="0"/>
              <a:t>PLAVECKÉ ŠPORTY</a:t>
            </a:r>
            <a:r>
              <a:rPr lang="en-US" sz="2900" dirty="0"/>
              <a:t>”</a:t>
            </a:r>
            <a:r>
              <a:rPr lang="sk-SK" sz="2900" dirty="0"/>
              <a:t> </a:t>
            </a:r>
            <a:r>
              <a:rPr lang="en-US" sz="2900" dirty="0"/>
              <a:t>= </a:t>
            </a:r>
            <a:r>
              <a:rPr lang="en-US" sz="2900" dirty="0" err="1"/>
              <a:t>uznan</a:t>
            </a:r>
            <a:r>
              <a:rPr lang="sk-SK" sz="2900" dirty="0"/>
              <a:t>ý Šport </a:t>
            </a:r>
            <a:r>
              <a:rPr lang="en-US" sz="2900" dirty="0"/>
              <a:t> </a:t>
            </a:r>
          </a:p>
          <a:p>
            <a:r>
              <a:rPr lang="sk-SK" sz="2600" b="1" dirty="0">
                <a:highlight>
                  <a:srgbClr val="FFFF00"/>
                </a:highlight>
              </a:rPr>
              <a:t>P</a:t>
            </a:r>
            <a:r>
              <a:rPr lang="en-US" sz="2600" b="1" dirty="0">
                <a:highlight>
                  <a:srgbClr val="FFFF00"/>
                </a:highlight>
              </a:rPr>
              <a:t>r</a:t>
            </a:r>
            <a:r>
              <a:rPr lang="sk-SK" sz="2600" b="1" dirty="0" err="1">
                <a:highlight>
                  <a:srgbClr val="FFFF00"/>
                </a:highlight>
              </a:rPr>
              <a:t>íspevok</a:t>
            </a:r>
            <a:r>
              <a:rPr lang="sk-SK" sz="2600" b="1" dirty="0">
                <a:highlight>
                  <a:srgbClr val="FFFF00"/>
                </a:highlight>
              </a:rPr>
              <a:t> uznanému športu</a:t>
            </a:r>
            <a:r>
              <a:rPr lang="en-US" sz="2600" b="1" dirty="0">
                <a:highlight>
                  <a:srgbClr val="FFFF00"/>
                </a:highlight>
              </a:rPr>
              <a:t> (PU</a:t>
            </a:r>
            <a:r>
              <a:rPr lang="sk-SK" sz="2600" b="1" dirty="0">
                <a:highlight>
                  <a:srgbClr val="FFFF00"/>
                </a:highlight>
              </a:rPr>
              <a:t>Š</a:t>
            </a:r>
            <a:r>
              <a:rPr lang="en-US" sz="2600" b="1" dirty="0">
                <a:highlight>
                  <a:srgbClr val="FFFF00"/>
                </a:highlight>
              </a:rPr>
              <a:t>)</a:t>
            </a:r>
            <a:r>
              <a:rPr lang="sk-SK" sz="2600" b="1" dirty="0">
                <a:highlight>
                  <a:srgbClr val="FFFF00"/>
                </a:highlight>
              </a:rPr>
              <a:t>  </a:t>
            </a:r>
            <a:r>
              <a:rPr lang="sk-SK" sz="2600" dirty="0"/>
              <a:t>je</a:t>
            </a:r>
            <a:r>
              <a:rPr lang="en-US" sz="2600" dirty="0"/>
              <a:t>  </a:t>
            </a:r>
            <a:r>
              <a:rPr lang="en-US" sz="2600" dirty="0" err="1"/>
              <a:t>vypo</a:t>
            </a:r>
            <a:r>
              <a:rPr lang="sk-SK" sz="2600" dirty="0"/>
              <a:t>čítaný na základe </a:t>
            </a:r>
            <a:r>
              <a:rPr lang="en-US" sz="2600" dirty="0" err="1"/>
              <a:t>komplikovan</a:t>
            </a:r>
            <a:r>
              <a:rPr lang="sk-SK" sz="2600" dirty="0" err="1"/>
              <a:t>ého</a:t>
            </a:r>
            <a:r>
              <a:rPr lang="sk-SK" sz="2600" dirty="0"/>
              <a:t> vzorca. </a:t>
            </a:r>
          </a:p>
          <a:p>
            <a:pPr lvl="1"/>
            <a:r>
              <a:rPr lang="sk-SK" sz="2600" dirty="0"/>
              <a:t>Vzorec funguje </a:t>
            </a:r>
            <a:r>
              <a:rPr lang="en-US" sz="2600" dirty="0"/>
              <a:t>NA </a:t>
            </a:r>
            <a:r>
              <a:rPr lang="en-US" sz="2600" dirty="0" err="1"/>
              <a:t>princ</a:t>
            </a:r>
            <a:r>
              <a:rPr lang="sk-SK" sz="2600" dirty="0" err="1"/>
              <a:t>íp</a:t>
            </a:r>
            <a:r>
              <a:rPr lang="en-US" sz="2600" dirty="0"/>
              <a:t>E</a:t>
            </a:r>
            <a:r>
              <a:rPr lang="sk-SK" sz="2600" dirty="0"/>
              <a:t> váhy</a:t>
            </a:r>
            <a:r>
              <a:rPr lang="en-US" sz="2600" dirty="0"/>
              <a:t>. </a:t>
            </a:r>
            <a:r>
              <a:rPr lang="sk-SK" sz="2600" dirty="0"/>
              <a:t> </a:t>
            </a:r>
            <a:r>
              <a:rPr lang="en-US" sz="2600" dirty="0" err="1"/>
              <a:t>Napr</a:t>
            </a:r>
            <a:r>
              <a:rPr lang="en-US" sz="2600" dirty="0"/>
              <a:t>. </a:t>
            </a:r>
            <a:r>
              <a:rPr lang="sk-SK" sz="2600" dirty="0"/>
              <a:t>nárast SPF členskej základne, alebo zlepšenie výsledkov na MS a</a:t>
            </a:r>
            <a:r>
              <a:rPr lang="en-US" sz="2600" dirty="0"/>
              <a:t> me</a:t>
            </a:r>
            <a:r>
              <a:rPr lang="sk-SK" sz="2600" dirty="0"/>
              <a:t> nemusí znamenať viac financií PRE SPF</a:t>
            </a:r>
            <a:r>
              <a:rPr lang="en-US" sz="2600" dirty="0"/>
              <a:t>,</a:t>
            </a:r>
            <a:r>
              <a:rPr lang="sk-SK" sz="2600" dirty="0"/>
              <a:t> ak sa iné športy posnažia v náraste č</a:t>
            </a:r>
            <a:r>
              <a:rPr lang="en-US" sz="2600" dirty="0"/>
              <a:t>le</a:t>
            </a:r>
            <a:r>
              <a:rPr lang="sk-SK" sz="2600" dirty="0"/>
              <a:t>nov, alebo vo výsledkoch viac ako SPF </a:t>
            </a:r>
            <a:endParaRPr lang="en-US" sz="2600" dirty="0"/>
          </a:p>
          <a:p>
            <a:pPr lvl="1"/>
            <a:r>
              <a:rPr lang="sk-SK" sz="2600" dirty="0"/>
              <a:t>PUŠ </a:t>
            </a:r>
            <a:r>
              <a:rPr lang="en-US" sz="2600" dirty="0"/>
              <a:t>M</a:t>
            </a:r>
            <a:r>
              <a:rPr lang="sk-SK" sz="2600" dirty="0"/>
              <a:t>á </a:t>
            </a:r>
            <a:r>
              <a:rPr lang="en-US" sz="2600" dirty="0"/>
              <a:t>“BRZDY” – </a:t>
            </a:r>
            <a:r>
              <a:rPr lang="en-US" sz="2600" dirty="0" err="1"/>
              <a:t>medziro</a:t>
            </a:r>
            <a:r>
              <a:rPr lang="sk-SK" sz="2600" dirty="0" err="1"/>
              <a:t>čná</a:t>
            </a:r>
            <a:r>
              <a:rPr lang="sk-SK" sz="2600" dirty="0"/>
              <a:t> zmena</a:t>
            </a:r>
            <a:r>
              <a:rPr lang="en-US" sz="2600" dirty="0"/>
              <a:t>  +/- 10%</a:t>
            </a:r>
            <a:r>
              <a:rPr lang="sk-SK" sz="2600" dirty="0"/>
              <a:t> z </a:t>
            </a:r>
            <a:r>
              <a:rPr lang="sk-SK" sz="2600" dirty="0" err="1"/>
              <a:t>predchadzajúceho</a:t>
            </a:r>
            <a:r>
              <a:rPr lang="sk-SK" sz="2600" dirty="0"/>
              <a:t> roku</a:t>
            </a:r>
          </a:p>
          <a:p>
            <a:pPr lvl="1"/>
            <a:r>
              <a:rPr lang="sk-SK" sz="2600" dirty="0"/>
              <a:t>PUŠ </a:t>
            </a:r>
            <a:r>
              <a:rPr lang="en-US" sz="2600" dirty="0"/>
              <a:t>= RO</a:t>
            </a:r>
            <a:r>
              <a:rPr lang="sk-SK" sz="2600" dirty="0"/>
              <a:t>Z</a:t>
            </a:r>
            <a:r>
              <a:rPr lang="en-US" sz="2600" dirty="0"/>
              <a:t>PO</a:t>
            </a:r>
            <a:r>
              <a:rPr lang="sk-SK" sz="2600" dirty="0"/>
              <a:t>ČET SPF</a:t>
            </a:r>
          </a:p>
          <a:p>
            <a:pPr lvl="1"/>
            <a:endParaRPr lang="sk-SK" sz="2600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8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1D43-4861-85D4-2F39-081A7727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29" y="195607"/>
            <a:ext cx="10364451" cy="1596177"/>
          </a:xfrm>
        </p:spPr>
        <p:txBody>
          <a:bodyPr/>
          <a:lstStyle/>
          <a:p>
            <a:r>
              <a:rPr lang="sk-SK" dirty="0"/>
              <a:t> </a:t>
            </a:r>
            <a:r>
              <a:rPr lang="en-US" dirty="0"/>
              <a:t> KTO VYTV</a:t>
            </a:r>
            <a:r>
              <a:rPr lang="sk-SK" dirty="0"/>
              <a:t>ÁRA </a:t>
            </a:r>
            <a:r>
              <a:rPr lang="en-US" dirty="0"/>
              <a:t>PRE </a:t>
            </a:r>
            <a:r>
              <a:rPr lang="sk-SK" dirty="0"/>
              <a:t>SPF FINANCIE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00F91-0CEE-7E8F-0541-0EDECA1E85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220" y="1588770"/>
            <a:ext cx="11075670" cy="4983479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sk-SK" sz="2900" b="1" dirty="0"/>
              <a:t>20</a:t>
            </a:r>
            <a:r>
              <a:rPr lang="en-US" sz="2900" b="1" dirty="0"/>
              <a:t>%  z</a:t>
            </a:r>
            <a:r>
              <a:rPr lang="sk-SK" sz="2900" b="1" dirty="0" err="1"/>
              <a:t>ávisí</a:t>
            </a:r>
            <a:r>
              <a:rPr lang="sk-SK" sz="2900" b="1" dirty="0"/>
              <a:t> </a:t>
            </a:r>
            <a:r>
              <a:rPr lang="en-US" sz="2900" b="1" dirty="0"/>
              <a:t>od </a:t>
            </a:r>
            <a:r>
              <a:rPr lang="sk-SK" sz="2900" b="1" dirty="0"/>
              <a:t>Veľkosti členskej základne</a:t>
            </a:r>
            <a:r>
              <a:rPr lang="en-US" sz="2900" b="1" dirty="0"/>
              <a:t> </a:t>
            </a:r>
            <a:r>
              <a:rPr lang="en-US" sz="2900" dirty="0"/>
              <a:t>(</a:t>
            </a:r>
            <a:r>
              <a:rPr lang="en-US" sz="2900" dirty="0" err="1"/>
              <a:t>akt</a:t>
            </a:r>
            <a:r>
              <a:rPr lang="sk-SK" sz="2900" dirty="0" err="1"/>
              <a:t>ívni</a:t>
            </a:r>
            <a:r>
              <a:rPr lang="sk-SK" sz="2900" dirty="0"/>
              <a:t> členovia do 23 rokov</a:t>
            </a:r>
            <a:r>
              <a:rPr lang="en-US" sz="2900" dirty="0"/>
              <a:t>)</a:t>
            </a:r>
            <a:endParaRPr lang="sk-SK" sz="2900" dirty="0"/>
          </a:p>
          <a:p>
            <a:pPr lvl="1"/>
            <a:r>
              <a:rPr lang="sk-SK" sz="2900" b="1" dirty="0"/>
              <a:t>8</a:t>
            </a:r>
            <a:r>
              <a:rPr lang="en-US" sz="2900" b="1" dirty="0"/>
              <a:t>0% </a:t>
            </a:r>
            <a:r>
              <a:rPr lang="sk-SK" sz="2900" b="1" dirty="0"/>
              <a:t>závisí </a:t>
            </a:r>
            <a:r>
              <a:rPr lang="en-US" sz="2900" b="1" dirty="0"/>
              <a:t>od v</a:t>
            </a:r>
            <a:r>
              <a:rPr lang="sk-SK" sz="2900" b="1" dirty="0" err="1"/>
              <a:t>ýsledkov</a:t>
            </a:r>
            <a:r>
              <a:rPr lang="sk-SK" sz="2900" b="1" dirty="0"/>
              <a:t> reprezentácie </a:t>
            </a:r>
            <a:r>
              <a:rPr lang="sk-SK" sz="2900" dirty="0"/>
              <a:t>na OH, MS, ME, MSJ a MEJ </a:t>
            </a:r>
            <a:r>
              <a:rPr lang="en-US" sz="2900" dirty="0"/>
              <a:t>(EYOF</a:t>
            </a:r>
            <a:r>
              <a:rPr lang="sk-SK" sz="2900" dirty="0"/>
              <a:t> a mladší sa nerátajú</a:t>
            </a:r>
            <a:r>
              <a:rPr lang="en-US" sz="2900" dirty="0"/>
              <a:t> V SPF </a:t>
            </a:r>
            <a:r>
              <a:rPr lang="sk-SK" sz="2900" dirty="0"/>
              <a:t>INDIVIDUÁLNYCH Športoch</a:t>
            </a:r>
            <a:r>
              <a:rPr lang="en-US" sz="2900" dirty="0"/>
              <a:t>)</a:t>
            </a:r>
            <a:endParaRPr lang="sk-SK" sz="2900" dirty="0"/>
          </a:p>
          <a:p>
            <a:pPr marL="457200" lvl="1" indent="0">
              <a:buNone/>
            </a:pPr>
            <a:endParaRPr lang="en-US" sz="2900" dirty="0"/>
          </a:p>
          <a:p>
            <a:pPr marL="457200" lvl="1" indent="0">
              <a:buNone/>
            </a:pPr>
            <a:r>
              <a:rPr lang="en-US" sz="2600" b="1" dirty="0">
                <a:highlight>
                  <a:srgbClr val="FFFF00"/>
                </a:highlight>
              </a:rPr>
              <a:t>Ak</a:t>
            </a:r>
            <a:r>
              <a:rPr lang="sk-SK" sz="2600" b="1" dirty="0">
                <a:highlight>
                  <a:srgbClr val="FFFF00"/>
                </a:highlight>
              </a:rPr>
              <a:t>É VYSLEDKY</a:t>
            </a:r>
            <a:r>
              <a:rPr lang="en-US" sz="2600" b="1" dirty="0">
                <a:highlight>
                  <a:srgbClr val="FFFF00"/>
                </a:highlight>
              </a:rPr>
              <a:t> DO PU</a:t>
            </a:r>
            <a:r>
              <a:rPr lang="sk-SK" sz="2600" b="1" dirty="0">
                <a:highlight>
                  <a:srgbClr val="FFFF00"/>
                </a:highlight>
              </a:rPr>
              <a:t>Š</a:t>
            </a:r>
            <a:r>
              <a:rPr lang="en-US" sz="2600" b="1" dirty="0">
                <a:highlight>
                  <a:srgbClr val="FFFF00"/>
                </a:highlight>
              </a:rPr>
              <a:t>? (</a:t>
            </a:r>
            <a:r>
              <a:rPr lang="sk-SK" sz="2600" b="1" dirty="0" err="1">
                <a:highlight>
                  <a:srgbClr val="FFFF00"/>
                </a:highlight>
              </a:rPr>
              <a:t>poMER</a:t>
            </a:r>
            <a:r>
              <a:rPr lang="sk-SK" sz="2600" b="1" dirty="0">
                <a:highlight>
                  <a:srgbClr val="FFFF00"/>
                </a:highlight>
              </a:rPr>
              <a:t> výsledkov za ŠPORTY </a:t>
            </a:r>
            <a:r>
              <a:rPr lang="en-US" sz="2600" b="1" dirty="0" err="1">
                <a:highlight>
                  <a:srgbClr val="FFFF00"/>
                </a:highlight>
              </a:rPr>
              <a:t>nastavuje</a:t>
            </a:r>
            <a:r>
              <a:rPr lang="sk-SK" sz="2600" b="1" dirty="0">
                <a:highlight>
                  <a:srgbClr val="FFFF00"/>
                </a:highlight>
              </a:rPr>
              <a:t> </a:t>
            </a:r>
            <a:r>
              <a:rPr lang="sk-SK" sz="2600" b="1" dirty="0" err="1">
                <a:highlight>
                  <a:srgbClr val="FFFF00"/>
                </a:highlight>
              </a:rPr>
              <a:t>spf</a:t>
            </a:r>
            <a:r>
              <a:rPr lang="en-US" sz="2600" b="1" dirty="0">
                <a:highlight>
                  <a:srgbClr val="FFFF00"/>
                </a:highlight>
              </a:rPr>
              <a:t> – </a:t>
            </a:r>
            <a:r>
              <a:rPr lang="en-US" sz="2600" b="1" dirty="0" err="1">
                <a:highlight>
                  <a:srgbClr val="FFFF00"/>
                </a:highlight>
              </a:rPr>
              <a:t>odvetvie</a:t>
            </a:r>
            <a:r>
              <a:rPr lang="en-US" sz="2600" b="1" dirty="0">
                <a:highlight>
                  <a:srgbClr val="FFFF00"/>
                </a:highlight>
              </a:rPr>
              <a:t> </a:t>
            </a:r>
            <a:r>
              <a:rPr lang="sk-SK" sz="2600" b="1" dirty="0" err="1">
                <a:highlight>
                  <a:srgbClr val="FFFF00"/>
                </a:highlight>
              </a:rPr>
              <a:t>vs</a:t>
            </a:r>
            <a:r>
              <a:rPr lang="sk-SK" sz="2600" b="1" dirty="0">
                <a:highlight>
                  <a:srgbClr val="FFFF00"/>
                </a:highlight>
              </a:rPr>
              <a:t>.</a:t>
            </a:r>
            <a:r>
              <a:rPr lang="en-US" sz="2600" b="1" dirty="0">
                <a:highlight>
                  <a:srgbClr val="FFFF00"/>
                </a:highlight>
              </a:rPr>
              <a:t> </a:t>
            </a:r>
            <a:r>
              <a:rPr lang="en-US" sz="2600" b="1" dirty="0" err="1">
                <a:highlight>
                  <a:srgbClr val="FFFF00"/>
                </a:highlight>
              </a:rPr>
              <a:t>odvetvie</a:t>
            </a:r>
            <a:r>
              <a:rPr lang="en-US" sz="2600" b="1" dirty="0">
                <a:highlight>
                  <a:srgbClr val="FFFF00"/>
                </a:highlight>
              </a:rPr>
              <a:t>)</a:t>
            </a:r>
          </a:p>
          <a:p>
            <a:pPr lvl="1"/>
            <a:r>
              <a:rPr lang="en-US" sz="2600" dirty="0"/>
              <a:t>Po</a:t>
            </a:r>
            <a:r>
              <a:rPr lang="sk-SK" sz="2600" dirty="0" err="1"/>
              <a:t>čet</a:t>
            </a:r>
            <a:r>
              <a:rPr lang="sk-SK" sz="2600" dirty="0"/>
              <a:t> </a:t>
            </a:r>
            <a:r>
              <a:rPr lang="en-US" sz="2600" dirty="0"/>
              <a:t>‘</a:t>
            </a:r>
            <a:r>
              <a:rPr lang="en-US" sz="2600" dirty="0" err="1"/>
              <a:t>zar</a:t>
            </a:r>
            <a:r>
              <a:rPr lang="sk-SK" sz="2600" dirty="0" err="1"/>
              <a:t>átaných</a:t>
            </a:r>
            <a:r>
              <a:rPr lang="en-US" sz="2600" dirty="0"/>
              <a:t>’ </a:t>
            </a:r>
            <a:r>
              <a:rPr lang="sk-SK" sz="2600" dirty="0"/>
              <a:t>výsledkov z vrcholných súťaží </a:t>
            </a:r>
            <a:r>
              <a:rPr lang="en-US" sz="2600" dirty="0"/>
              <a:t>v PL, SP, a DP </a:t>
            </a:r>
            <a:r>
              <a:rPr lang="sk-SK" sz="2600" dirty="0"/>
              <a:t> </a:t>
            </a:r>
            <a:r>
              <a:rPr lang="en-US" sz="2600" dirty="0" err="1"/>
              <a:t>potrebn</a:t>
            </a:r>
            <a:r>
              <a:rPr lang="sk-SK" sz="2600" dirty="0" err="1"/>
              <a:t>ých</a:t>
            </a:r>
            <a:r>
              <a:rPr lang="sk-SK" sz="2600" dirty="0"/>
              <a:t> do vzorca </a:t>
            </a:r>
            <a:r>
              <a:rPr lang="sk-SK" sz="2600" dirty="0" err="1"/>
              <a:t>puš</a:t>
            </a:r>
            <a:r>
              <a:rPr lang="sk-SK" sz="2600" dirty="0"/>
              <a:t> závisí </a:t>
            </a:r>
            <a:r>
              <a:rPr lang="sk-SK" sz="2600" b="1" dirty="0"/>
              <a:t>od </a:t>
            </a:r>
            <a:r>
              <a:rPr lang="en-US" sz="2600" b="1" dirty="0" err="1"/>
              <a:t>nastavenia</a:t>
            </a:r>
            <a:r>
              <a:rPr lang="en-US" sz="2600" b="1" dirty="0"/>
              <a:t> </a:t>
            </a:r>
            <a:r>
              <a:rPr lang="sk-SK" sz="2600" b="1" dirty="0"/>
              <a:t>percentuálnych váh</a:t>
            </a:r>
            <a:r>
              <a:rPr lang="en-US" sz="2600" b="1" dirty="0"/>
              <a:t> PU</a:t>
            </a:r>
            <a:r>
              <a:rPr lang="sk-SK" sz="2600" b="1" dirty="0"/>
              <a:t>Š </a:t>
            </a:r>
            <a:r>
              <a:rPr lang="en-US" sz="2600" dirty="0"/>
              <a:t>(</a:t>
            </a:r>
            <a:r>
              <a:rPr lang="sk-SK" sz="2600" dirty="0"/>
              <a:t>váhy </a:t>
            </a:r>
            <a:r>
              <a:rPr lang="sk-SK" sz="2600" dirty="0" err="1"/>
              <a:t>zadává</a:t>
            </a:r>
            <a:r>
              <a:rPr lang="sk-SK" sz="2600" dirty="0"/>
              <a:t> a určuje si </a:t>
            </a:r>
            <a:r>
              <a:rPr lang="en-US" sz="2600" dirty="0"/>
              <a:t>SPF</a:t>
            </a:r>
            <a:r>
              <a:rPr lang="sk-SK" sz="2600" dirty="0"/>
              <a:t>, nie je žiaden predpis zo strany štátu</a:t>
            </a:r>
            <a:r>
              <a:rPr lang="en-US" sz="2600" dirty="0"/>
              <a:t>)</a:t>
            </a:r>
            <a:r>
              <a:rPr lang="sk-SK" sz="2600" dirty="0"/>
              <a:t> </a:t>
            </a:r>
          </a:p>
          <a:p>
            <a:pPr lvl="1"/>
            <a:endParaRPr lang="sk-SK" sz="2600" dirty="0"/>
          </a:p>
          <a:p>
            <a:pPr marL="457200" lvl="1" indent="0">
              <a:buNone/>
            </a:pPr>
            <a:r>
              <a:rPr lang="sk-SK" sz="2600" b="1" dirty="0">
                <a:highlight>
                  <a:srgbClr val="FFFF00"/>
                </a:highlight>
              </a:rPr>
              <a:t>KOĽKO </a:t>
            </a:r>
            <a:r>
              <a:rPr lang="en-US" sz="2600" b="1" dirty="0">
                <a:highlight>
                  <a:srgbClr val="FFFF00"/>
                </a:highlight>
              </a:rPr>
              <a:t>(PO</a:t>
            </a:r>
            <a:r>
              <a:rPr lang="sk-SK" sz="2600" b="1" dirty="0">
                <a:highlight>
                  <a:srgbClr val="FFFF00"/>
                </a:highlight>
              </a:rPr>
              <a:t>ČET</a:t>
            </a:r>
            <a:r>
              <a:rPr lang="en-US" sz="2600" b="1" dirty="0">
                <a:highlight>
                  <a:srgbClr val="FFFF00"/>
                </a:highlight>
              </a:rPr>
              <a:t>)</a:t>
            </a:r>
            <a:r>
              <a:rPr lang="sk-SK" sz="2600" b="1" dirty="0">
                <a:highlight>
                  <a:srgbClr val="FFFF00"/>
                </a:highlight>
              </a:rPr>
              <a:t> VÝSLEDKOV</a:t>
            </a:r>
            <a:r>
              <a:rPr lang="en-US" sz="2600" b="1" dirty="0">
                <a:highlight>
                  <a:srgbClr val="FFFF00"/>
                </a:highlight>
              </a:rPr>
              <a:t> DO PU</a:t>
            </a:r>
            <a:r>
              <a:rPr lang="sk-SK" sz="2600" b="1" dirty="0">
                <a:highlight>
                  <a:srgbClr val="FFFF00"/>
                </a:highlight>
              </a:rPr>
              <a:t>Š</a:t>
            </a:r>
            <a:r>
              <a:rPr lang="en-US" sz="2600" b="1" dirty="0">
                <a:highlight>
                  <a:srgbClr val="FFFF00"/>
                </a:highlight>
              </a:rPr>
              <a:t>? (NEZALE</a:t>
            </a:r>
            <a:r>
              <a:rPr lang="sk-SK" sz="2600" b="1" dirty="0" err="1">
                <a:highlight>
                  <a:srgbClr val="FFFF00"/>
                </a:highlight>
              </a:rPr>
              <a:t>žÍ</a:t>
            </a:r>
            <a:r>
              <a:rPr lang="sk-SK" sz="2600" b="1" dirty="0">
                <a:highlight>
                  <a:srgbClr val="FFFF00"/>
                </a:highlight>
              </a:rPr>
              <a:t> OD SPF ale od počtu </a:t>
            </a:r>
            <a:r>
              <a:rPr lang="sk-SK" sz="2600" b="1" dirty="0" err="1">
                <a:highlight>
                  <a:srgbClr val="FFFF00"/>
                </a:highlight>
              </a:rPr>
              <a:t>príležitosí</a:t>
            </a:r>
            <a:r>
              <a:rPr lang="en-US" sz="2600" b="1" dirty="0">
                <a:highlight>
                  <a:srgbClr val="FFFF00"/>
                </a:highlight>
              </a:rPr>
              <a:t>)</a:t>
            </a:r>
            <a:endParaRPr lang="sk-SK" sz="2600" b="1" dirty="0">
              <a:highlight>
                <a:srgbClr val="FFFF00"/>
              </a:highlight>
            </a:endParaRPr>
          </a:p>
          <a:p>
            <a:pPr lvl="1"/>
            <a:r>
              <a:rPr lang="sk-SK" sz="2600" b="1" dirty="0"/>
              <a:t>Závisí od </a:t>
            </a:r>
            <a:r>
              <a:rPr lang="en-US" sz="2600" b="1" dirty="0"/>
              <a:t>“</a:t>
            </a:r>
            <a:r>
              <a:rPr lang="sk-SK" sz="2600" b="1" dirty="0"/>
              <a:t>počtu </a:t>
            </a:r>
            <a:r>
              <a:rPr lang="sk-SK" sz="2600" b="1" dirty="0" err="1"/>
              <a:t>príležitos</a:t>
            </a:r>
            <a:r>
              <a:rPr lang="en-US" sz="2600" b="1" dirty="0"/>
              <a:t>t</a:t>
            </a:r>
            <a:r>
              <a:rPr lang="sk-SK" sz="2600" b="1" dirty="0"/>
              <a:t>í</a:t>
            </a:r>
            <a:r>
              <a:rPr lang="en-US" sz="2600" b="1" dirty="0"/>
              <a:t>”</a:t>
            </a:r>
            <a:r>
              <a:rPr lang="sk-SK" sz="2600" b="1" dirty="0"/>
              <a:t> získať medailové umiestnenia</a:t>
            </a:r>
            <a:r>
              <a:rPr lang="sk-SK" sz="2600" dirty="0"/>
              <a:t>. </a:t>
            </a:r>
            <a:r>
              <a:rPr lang="en-US" sz="2600" dirty="0"/>
              <a:t>(ko</a:t>
            </a:r>
            <a:r>
              <a:rPr lang="sk-SK" sz="2600" dirty="0" err="1"/>
              <a:t>ľko</a:t>
            </a:r>
            <a:r>
              <a:rPr lang="sk-SK" sz="2600" dirty="0"/>
              <a:t> medailových </a:t>
            </a:r>
            <a:r>
              <a:rPr lang="sk-SK" sz="2600" dirty="0" err="1"/>
              <a:t>sád</a:t>
            </a:r>
            <a:r>
              <a:rPr lang="sk-SK" sz="2600" dirty="0"/>
              <a:t> sa v danom roku  udelí na všetkých vrcholných podujatiach vo všetkých </a:t>
            </a:r>
            <a:r>
              <a:rPr lang="en-US" sz="2600" dirty="0"/>
              <a:t> </a:t>
            </a:r>
            <a:r>
              <a:rPr lang="sk-SK" sz="2600" dirty="0"/>
              <a:t>individuálnych </a:t>
            </a:r>
            <a:r>
              <a:rPr lang="en-US" sz="2600" dirty="0"/>
              <a:t>World aquatics </a:t>
            </a:r>
            <a:r>
              <a:rPr lang="sk-SK" sz="2600" dirty="0"/>
              <a:t>športoch a disciplínach</a:t>
            </a:r>
            <a:r>
              <a:rPr lang="en-US" sz="2600" dirty="0"/>
              <a:t>)</a:t>
            </a:r>
            <a:r>
              <a:rPr lang="sk-SK" sz="2600" dirty="0"/>
              <a:t>. Čím viac príležitostí, tým viac SPF MUSÍ ZABEZPEČIŤ dobrých výsledkov</a:t>
            </a:r>
            <a:r>
              <a:rPr lang="en-US" sz="2600" dirty="0"/>
              <a:t> v </a:t>
            </a:r>
            <a:r>
              <a:rPr lang="en-US" sz="2600" dirty="0" err="1"/>
              <a:t>individu</a:t>
            </a:r>
            <a:r>
              <a:rPr lang="sk-SK" sz="2600" dirty="0"/>
              <a:t>á</a:t>
            </a:r>
            <a:r>
              <a:rPr lang="en-US" sz="2600" dirty="0" err="1"/>
              <a:t>lnych</a:t>
            </a:r>
            <a:r>
              <a:rPr lang="en-US" sz="2600" dirty="0"/>
              <a:t> </a:t>
            </a:r>
            <a:r>
              <a:rPr lang="en-US" sz="2600" dirty="0" err="1"/>
              <a:t>odvetviach</a:t>
            </a:r>
            <a:r>
              <a:rPr lang="sk-SK" sz="2600" dirty="0"/>
              <a:t> </a:t>
            </a:r>
            <a:r>
              <a:rPr lang="en-US" sz="2600" dirty="0"/>
              <a:t>(KUMULAT</a:t>
            </a:r>
            <a:r>
              <a:rPr lang="sk-SK" sz="2600" dirty="0"/>
              <a:t>ÍVNE</a:t>
            </a:r>
            <a:r>
              <a:rPr lang="en-US" sz="2600" dirty="0"/>
              <a:t>)</a:t>
            </a:r>
            <a:endParaRPr lang="sk-SK" sz="2600" dirty="0"/>
          </a:p>
          <a:p>
            <a:pPr lvl="1"/>
            <a:r>
              <a:rPr lang="en-US" sz="2600" b="1" dirty="0">
                <a:highlight>
                  <a:srgbClr val="FFFF00"/>
                </a:highlight>
              </a:rPr>
              <a:t>V </a:t>
            </a:r>
            <a:r>
              <a:rPr lang="en-US" sz="2600" b="1" dirty="0" err="1">
                <a:highlight>
                  <a:srgbClr val="FFFF00"/>
                </a:highlight>
              </a:rPr>
              <a:t>kolekt</a:t>
            </a:r>
            <a:r>
              <a:rPr lang="sk-SK" sz="2600" b="1" dirty="0" err="1">
                <a:highlight>
                  <a:srgbClr val="FFFF00"/>
                </a:highlight>
              </a:rPr>
              <a:t>ív</a:t>
            </a:r>
            <a:r>
              <a:rPr lang="en-US" sz="2600" b="1" dirty="0">
                <a:highlight>
                  <a:srgbClr val="FFFF00"/>
                </a:highlight>
              </a:rPr>
              <a:t>nom </a:t>
            </a:r>
            <a:r>
              <a:rPr lang="en-US" sz="2600" b="1" dirty="0" err="1">
                <a:highlight>
                  <a:srgbClr val="FFFF00"/>
                </a:highlight>
              </a:rPr>
              <a:t>odvetv</a:t>
            </a:r>
            <a:r>
              <a:rPr lang="sk-SK" sz="2600" b="1" dirty="0">
                <a:highlight>
                  <a:srgbClr val="FFFF00"/>
                </a:highlight>
              </a:rPr>
              <a:t>í </a:t>
            </a:r>
            <a:r>
              <a:rPr lang="en-US" sz="2600" b="1" dirty="0">
                <a:highlight>
                  <a:srgbClr val="FFFF00"/>
                </a:highlight>
              </a:rPr>
              <a:t>(</a:t>
            </a:r>
            <a:r>
              <a:rPr lang="sk-SK" sz="2600" b="1" dirty="0">
                <a:highlight>
                  <a:srgbClr val="FFFF00"/>
                </a:highlight>
              </a:rPr>
              <a:t>VP</a:t>
            </a:r>
            <a:r>
              <a:rPr lang="en-US" sz="2600" b="1" dirty="0">
                <a:highlight>
                  <a:srgbClr val="FFFF00"/>
                </a:highlight>
              </a:rPr>
              <a:t>)</a:t>
            </a:r>
            <a:r>
              <a:rPr lang="sk-SK" sz="2600" b="1" dirty="0">
                <a:highlight>
                  <a:srgbClr val="FFFF00"/>
                </a:highlight>
              </a:rPr>
              <a:t> </a:t>
            </a:r>
            <a:r>
              <a:rPr lang="en-US" sz="2600" b="1" dirty="0" err="1">
                <a:highlight>
                  <a:srgbClr val="FFFF00"/>
                </a:highlight>
              </a:rPr>
              <a:t>zad</a:t>
            </a:r>
            <a:r>
              <a:rPr lang="sk-SK" sz="2600" b="1" dirty="0" err="1">
                <a:highlight>
                  <a:srgbClr val="FFFF00"/>
                </a:highlight>
              </a:rPr>
              <a:t>áva</a:t>
            </a:r>
            <a:r>
              <a:rPr lang="sk-SK" sz="2600" b="1" dirty="0">
                <a:highlight>
                  <a:srgbClr val="FFFF00"/>
                </a:highlight>
              </a:rPr>
              <a:t> </a:t>
            </a:r>
            <a:r>
              <a:rPr lang="sk-SK" sz="2600" b="1" dirty="0" err="1">
                <a:highlight>
                  <a:srgbClr val="FFFF00"/>
                </a:highlight>
              </a:rPr>
              <a:t>rebríčkové</a:t>
            </a:r>
            <a:r>
              <a:rPr lang="sk-SK" sz="2600" b="1" dirty="0">
                <a:highlight>
                  <a:srgbClr val="FFFF00"/>
                </a:highlight>
              </a:rPr>
              <a:t> postavenie</a:t>
            </a:r>
            <a:r>
              <a:rPr lang="sk-SK" sz="2600" dirty="0">
                <a:highlight>
                  <a:srgbClr val="FFFF00"/>
                </a:highlight>
              </a:rPr>
              <a:t>.</a:t>
            </a:r>
          </a:p>
          <a:p>
            <a:pPr marL="457200" lvl="1" indent="0">
              <a:buNone/>
            </a:pPr>
            <a:endParaRPr lang="sk-SK" sz="2600" dirty="0"/>
          </a:p>
          <a:p>
            <a:pPr lvl="1"/>
            <a:endParaRPr lang="sk-SK" sz="2600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9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C24C-636A-8FEF-7B66-A5731F6C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717" y="140846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% </a:t>
            </a:r>
            <a:r>
              <a:rPr lang="sk-SK" dirty="0" err="1"/>
              <a:t>váhY</a:t>
            </a:r>
            <a:r>
              <a:rPr lang="sk-SK" dirty="0"/>
              <a:t> PUŠ </a:t>
            </a:r>
            <a:br>
              <a:rPr lang="sk-SK" dirty="0"/>
            </a:br>
            <a:r>
              <a:rPr lang="sk-SK" dirty="0" err="1"/>
              <a:t>vs</a:t>
            </a:r>
            <a:r>
              <a:rPr lang="sk-SK" dirty="0"/>
              <a:t>. </a:t>
            </a:r>
            <a:br>
              <a:rPr lang="sk-SK" dirty="0"/>
            </a:br>
            <a:r>
              <a:rPr lang="en-US" dirty="0"/>
              <a:t>% </a:t>
            </a:r>
            <a:r>
              <a:rPr lang="en-US" dirty="0" err="1"/>
              <a:t>roz</a:t>
            </a:r>
            <a:r>
              <a:rPr lang="sk-SK" dirty="0"/>
              <a:t>delenie rozpočtu medzi Športami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E1FFF-F2A3-11A2-1C3B-AE427DEF3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785" y="1516381"/>
            <a:ext cx="10364450" cy="679994"/>
          </a:xfrm>
        </p:spPr>
        <p:txBody>
          <a:bodyPr/>
          <a:lstStyle/>
          <a:p>
            <a:r>
              <a:rPr lang="sk-SK" dirty="0" err="1"/>
              <a:t>VáhY</a:t>
            </a:r>
            <a:r>
              <a:rPr lang="sk-SK" dirty="0"/>
              <a:t> Športov pre vzorec </a:t>
            </a:r>
            <a:r>
              <a:rPr lang="sk-SK" dirty="0" err="1"/>
              <a:t>puš</a:t>
            </a:r>
            <a:r>
              <a:rPr lang="sk-SK" dirty="0"/>
              <a:t>, SPF nastavilo</a:t>
            </a:r>
            <a:r>
              <a:rPr lang="en-US" dirty="0"/>
              <a:t> v 2017</a:t>
            </a:r>
            <a:r>
              <a:rPr lang="sk-SK" dirty="0"/>
              <a:t> NÁSLEDOVNE</a:t>
            </a:r>
            <a:r>
              <a:rPr lang="en-US" dirty="0"/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1DF97-94BB-3CDC-FE73-EF48462120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4717" y="2236943"/>
            <a:ext cx="10904846" cy="3389793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dirty="0"/>
              <a:t>65% pl</a:t>
            </a:r>
            <a:r>
              <a:rPr lang="sk-SK" sz="6400" b="1" dirty="0" err="1"/>
              <a:t>ávanie</a:t>
            </a:r>
            <a:r>
              <a:rPr lang="sk-SK" sz="6400" b="1" dirty="0"/>
              <a:t> </a:t>
            </a:r>
            <a:r>
              <a:rPr lang="en-US" sz="6400" b="1" dirty="0"/>
              <a:t>     20% </a:t>
            </a:r>
            <a:r>
              <a:rPr lang="en-US" sz="6400" b="1" dirty="0" err="1"/>
              <a:t>Vodn</a:t>
            </a:r>
            <a:r>
              <a:rPr lang="sk-SK" sz="6400" b="1" dirty="0"/>
              <a:t>é pólo </a:t>
            </a:r>
            <a:r>
              <a:rPr lang="en-US" sz="6400" b="1" dirty="0"/>
              <a:t>   10% </a:t>
            </a:r>
            <a:r>
              <a:rPr lang="en-US" sz="6400" b="1" dirty="0" err="1"/>
              <a:t>Synchronizovan</a:t>
            </a:r>
            <a:r>
              <a:rPr lang="sk-SK" sz="6400" b="1" dirty="0"/>
              <a:t>é plávanie </a:t>
            </a:r>
            <a:r>
              <a:rPr lang="en-US" sz="6400" b="1" dirty="0"/>
              <a:t>    </a:t>
            </a:r>
            <a:r>
              <a:rPr lang="en-US" sz="6400" b="1" i="1" dirty="0"/>
              <a:t>5% </a:t>
            </a:r>
            <a:r>
              <a:rPr lang="en-US" sz="6400" b="1" i="1" dirty="0" err="1"/>
              <a:t>dia</a:t>
            </a:r>
            <a:r>
              <a:rPr lang="sk-SK" sz="6400" b="1" i="1" dirty="0" err="1"/>
              <a:t>ľkové</a:t>
            </a:r>
            <a:r>
              <a:rPr lang="sk-SK" sz="6400" b="1" i="1" dirty="0"/>
              <a:t> plávanie</a:t>
            </a:r>
            <a:endParaRPr lang="en-US" sz="6400" b="1" i="1" dirty="0"/>
          </a:p>
          <a:p>
            <a:pPr>
              <a:buFont typeface="Wingdings" panose="05000000000000000000" pitchFamily="2" charset="2"/>
              <a:buChar char="q"/>
            </a:pPr>
            <a:r>
              <a:rPr lang="sk-SK" sz="6400" dirty="0"/>
              <a:t>Váhy ŠPORTOV  vo vzorci PUŠ by mali byť </a:t>
            </a:r>
            <a:r>
              <a:rPr lang="sk-SK" sz="6400" dirty="0" err="1"/>
              <a:t>nastvané</a:t>
            </a:r>
            <a:r>
              <a:rPr lang="sk-SK" sz="6400" dirty="0"/>
              <a:t> tak, aby SPF AKO CELOK maximalizovalo </a:t>
            </a:r>
            <a:r>
              <a:rPr lang="sk-SK" sz="6400" dirty="0" err="1"/>
              <a:t>naJvyššiu</a:t>
            </a:r>
            <a:r>
              <a:rPr lang="sk-SK" sz="6400" dirty="0"/>
              <a:t> MOŽNÚ </a:t>
            </a:r>
            <a:r>
              <a:rPr lang="sk-SK" sz="6400" dirty="0" err="1"/>
              <a:t>výsledkovosť</a:t>
            </a:r>
            <a:r>
              <a:rPr lang="sk-SK" sz="64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6400" dirty="0"/>
              <a:t>% </a:t>
            </a:r>
            <a:r>
              <a:rPr lang="sk-SK" sz="6400" dirty="0"/>
              <a:t>Váhy</a:t>
            </a:r>
            <a:r>
              <a:rPr lang="en-US" sz="6400" dirty="0"/>
              <a:t> </a:t>
            </a:r>
            <a:r>
              <a:rPr lang="sk-SK" sz="6400" dirty="0"/>
              <a:t>Športov </a:t>
            </a:r>
            <a:r>
              <a:rPr lang="en-US" sz="6400" dirty="0"/>
              <a:t>( po</a:t>
            </a:r>
            <a:r>
              <a:rPr lang="sk-SK" sz="6400" dirty="0" err="1"/>
              <a:t>čeT</a:t>
            </a:r>
            <a:r>
              <a:rPr lang="sk-SK" sz="6400" dirty="0"/>
              <a:t> </a:t>
            </a:r>
            <a:r>
              <a:rPr lang="sk-SK" sz="6400" dirty="0" err="1"/>
              <a:t>vý</a:t>
            </a:r>
            <a:r>
              <a:rPr lang="en-US" sz="6400" dirty="0" err="1"/>
              <a:t>sledkov</a:t>
            </a:r>
            <a:r>
              <a:rPr lang="en-US" sz="6400" dirty="0"/>
              <a:t> </a:t>
            </a:r>
            <a:r>
              <a:rPr lang="sk-SK" sz="6400" dirty="0"/>
              <a:t>za</a:t>
            </a:r>
            <a:r>
              <a:rPr lang="en-US" sz="6400" dirty="0"/>
              <a:t> </a:t>
            </a:r>
            <a:r>
              <a:rPr lang="sk-SK" sz="6400" dirty="0"/>
              <a:t>ŠPORTY</a:t>
            </a:r>
            <a:r>
              <a:rPr lang="en-US" sz="6400" dirty="0"/>
              <a:t> do PU</a:t>
            </a:r>
            <a:r>
              <a:rPr lang="sk-SK" sz="6400" dirty="0"/>
              <a:t>Š VZORCA</a:t>
            </a:r>
            <a:r>
              <a:rPr lang="en-US" sz="6400" dirty="0"/>
              <a:t>)</a:t>
            </a:r>
            <a:r>
              <a:rPr lang="sk-SK" sz="6400" dirty="0"/>
              <a:t> sa </a:t>
            </a:r>
            <a:r>
              <a:rPr lang="en-US" sz="6400" dirty="0"/>
              <a:t>Nemus</a:t>
            </a:r>
            <a:r>
              <a:rPr lang="sk-SK" sz="6400" dirty="0"/>
              <a:t>í odvíjať od počtu príležitostí v jednotlivých ŠPORTOCH, ale</a:t>
            </a:r>
            <a:r>
              <a:rPr lang="en-US" sz="6400" dirty="0"/>
              <a:t> mal by </a:t>
            </a:r>
            <a:r>
              <a:rPr lang="en-US" sz="6400" dirty="0" err="1"/>
              <a:t>zoh</a:t>
            </a:r>
            <a:r>
              <a:rPr lang="sk-SK" sz="6400" dirty="0" err="1"/>
              <a:t>ĽadŇOVAť</a:t>
            </a:r>
            <a:r>
              <a:rPr lang="sk-SK" sz="6400" dirty="0"/>
              <a:t> </a:t>
            </a:r>
            <a:r>
              <a:rPr lang="sk-SK" sz="6400" dirty="0" err="1"/>
              <a:t>ÚspešnosŤ</a:t>
            </a:r>
            <a:r>
              <a:rPr lang="sk-SK" sz="6400" dirty="0"/>
              <a:t> SPF REPREZNETANTOV- Reprezentačných celkov v ŠPORTOCH.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6400" dirty="0"/>
              <a:t>V SPF  rozdelenie </a:t>
            </a:r>
            <a:r>
              <a:rPr lang="en-US" sz="6400" dirty="0"/>
              <a:t>% </a:t>
            </a:r>
            <a:r>
              <a:rPr lang="sk-SK" sz="6400" dirty="0"/>
              <a:t>rozpočtu medzi </a:t>
            </a:r>
            <a:r>
              <a:rPr lang="en-US" sz="6400" dirty="0" err="1"/>
              <a:t>individu</a:t>
            </a:r>
            <a:r>
              <a:rPr lang="sk-SK" sz="6400" dirty="0" err="1"/>
              <a:t>álne</a:t>
            </a:r>
            <a:r>
              <a:rPr lang="sk-SK" sz="6400" dirty="0"/>
              <a:t> Športy</a:t>
            </a:r>
            <a:r>
              <a:rPr lang="en-US" sz="6400" dirty="0"/>
              <a:t> </a:t>
            </a:r>
            <a:r>
              <a:rPr lang="sk-SK" sz="6400" dirty="0"/>
              <a:t> v princípe </a:t>
            </a:r>
            <a:r>
              <a:rPr lang="sk-SK" sz="6400" dirty="0" err="1"/>
              <a:t>ko</a:t>
            </a:r>
            <a:r>
              <a:rPr lang="en-US" sz="6400" dirty="0" err="1"/>
              <a:t>leruje</a:t>
            </a:r>
            <a:r>
              <a:rPr lang="en-US" sz="6400" dirty="0"/>
              <a:t> s </a:t>
            </a:r>
            <a:r>
              <a:rPr lang="sk-SK" sz="6400" dirty="0"/>
              <a:t> </a:t>
            </a:r>
            <a:r>
              <a:rPr lang="en-US" sz="6400" dirty="0"/>
              <a:t>% </a:t>
            </a:r>
            <a:r>
              <a:rPr lang="sk-SK" sz="6400" dirty="0" err="1"/>
              <a:t>poČ</a:t>
            </a:r>
            <a:r>
              <a:rPr lang="en-US" sz="6400" dirty="0"/>
              <a:t>tom</a:t>
            </a:r>
            <a:r>
              <a:rPr lang="sk-SK" sz="6400" dirty="0"/>
              <a:t> </a:t>
            </a:r>
            <a:r>
              <a:rPr lang="sk-SK" sz="6400" dirty="0" err="1"/>
              <a:t>PRíleŽITOStí</a:t>
            </a:r>
            <a:r>
              <a:rPr lang="en-US" sz="6400" dirty="0"/>
              <a:t> </a:t>
            </a:r>
            <a:r>
              <a:rPr lang="en-US" sz="6400" dirty="0" err="1"/>
              <a:t>na</a:t>
            </a:r>
            <a:r>
              <a:rPr lang="en-US" sz="6400" dirty="0"/>
              <a:t> </a:t>
            </a:r>
            <a:r>
              <a:rPr lang="en-US" sz="6400" dirty="0" err="1"/>
              <a:t>zisk</a:t>
            </a:r>
            <a:r>
              <a:rPr lang="en-US" sz="6400" dirty="0"/>
              <a:t> </a:t>
            </a:r>
            <a:r>
              <a:rPr lang="en-US" sz="6400" dirty="0" err="1"/>
              <a:t>umiestnenia</a:t>
            </a:r>
            <a:r>
              <a:rPr lang="en-US" sz="6400" dirty="0"/>
              <a:t>. (ALE NEMUS</a:t>
            </a:r>
            <a:r>
              <a:rPr lang="sk-SK" sz="6400" dirty="0"/>
              <a:t>Í</a:t>
            </a:r>
            <a:r>
              <a:rPr lang="en-US" sz="6400" dirty="0"/>
              <a:t>). In</a:t>
            </a:r>
            <a:r>
              <a:rPr lang="sk-SK" sz="6400" dirty="0" err="1"/>
              <a:t>ými</a:t>
            </a:r>
            <a:r>
              <a:rPr lang="sk-SK" sz="6400" dirty="0"/>
              <a:t> slovami </a:t>
            </a:r>
            <a:r>
              <a:rPr lang="en-US" sz="6400" dirty="0"/>
              <a:t>: </a:t>
            </a:r>
            <a:r>
              <a:rPr lang="en-US" sz="6400" b="1" dirty="0">
                <a:highlight>
                  <a:srgbClr val="FFFF00"/>
                </a:highlight>
              </a:rPr>
              <a:t>% </a:t>
            </a:r>
            <a:r>
              <a:rPr lang="sk-SK" sz="6400" b="1" dirty="0">
                <a:highlight>
                  <a:srgbClr val="FFFF00"/>
                </a:highlight>
              </a:rPr>
              <a:t> pomer </a:t>
            </a:r>
            <a:r>
              <a:rPr lang="en-US" sz="6400" b="1" dirty="0">
                <a:highlight>
                  <a:srgbClr val="FFFF00"/>
                </a:highlight>
              </a:rPr>
              <a:t>V</a:t>
            </a:r>
            <a:r>
              <a:rPr lang="sk-SK" sz="6400" b="1" dirty="0">
                <a:highlight>
                  <a:srgbClr val="FFFF00"/>
                </a:highlight>
              </a:rPr>
              <a:t>ÁH IND. Športov SPF </a:t>
            </a:r>
            <a:r>
              <a:rPr lang="en-US" sz="6400" b="1" dirty="0">
                <a:highlight>
                  <a:srgbClr val="FFFF00"/>
                </a:highlight>
              </a:rPr>
              <a:t>= % </a:t>
            </a:r>
            <a:r>
              <a:rPr lang="sk-SK" sz="6400" b="1" dirty="0">
                <a:highlight>
                  <a:srgbClr val="FFFF00"/>
                </a:highlight>
              </a:rPr>
              <a:t> pomeru </a:t>
            </a:r>
            <a:r>
              <a:rPr lang="en-US" sz="6400" b="1" dirty="0">
                <a:highlight>
                  <a:srgbClr val="FFFF00"/>
                </a:highlight>
              </a:rPr>
              <a:t>Po</a:t>
            </a:r>
            <a:r>
              <a:rPr lang="sk-SK" sz="6400" b="1" dirty="0" err="1">
                <a:highlight>
                  <a:srgbClr val="FFFF00"/>
                </a:highlight>
              </a:rPr>
              <a:t>čtu</a:t>
            </a:r>
            <a:r>
              <a:rPr lang="sk-SK" sz="6400" b="1" dirty="0">
                <a:highlight>
                  <a:srgbClr val="FFFF00"/>
                </a:highlight>
              </a:rPr>
              <a:t> Príležitostí získať umiestnenie na ms-</a:t>
            </a:r>
            <a:r>
              <a:rPr lang="sk-SK" sz="6400" b="1" dirty="0" err="1">
                <a:highlight>
                  <a:srgbClr val="FFFF00"/>
                </a:highlight>
              </a:rPr>
              <a:t>me</a:t>
            </a:r>
            <a:r>
              <a:rPr lang="sk-SK" sz="6400" b="1" dirty="0">
                <a:highlight>
                  <a:srgbClr val="FFFF00"/>
                </a:highlight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6400" dirty="0"/>
              <a:t>% </a:t>
            </a:r>
            <a:r>
              <a:rPr lang="sk-SK" sz="6400" dirty="0"/>
              <a:t>Váhy </a:t>
            </a:r>
            <a:r>
              <a:rPr lang="en-US" sz="6400" dirty="0"/>
              <a:t> </a:t>
            </a:r>
            <a:r>
              <a:rPr lang="en-US" sz="6400" dirty="0" err="1"/>
              <a:t>sa</a:t>
            </a:r>
            <a:r>
              <a:rPr lang="en-US" sz="6400" dirty="0"/>
              <a:t> </a:t>
            </a:r>
            <a:r>
              <a:rPr lang="sk-SK" sz="6400" dirty="0"/>
              <a:t>Môžu meniť</a:t>
            </a:r>
            <a:r>
              <a:rPr lang="en-US" sz="6400" dirty="0"/>
              <a:t>, </a:t>
            </a:r>
            <a:r>
              <a:rPr lang="sk-SK" sz="6400" dirty="0"/>
              <a:t>ak SPF uváži, avšak zmena v </a:t>
            </a:r>
            <a:r>
              <a:rPr lang="en-US" sz="6400" dirty="0"/>
              <a:t>% </a:t>
            </a:r>
            <a:r>
              <a:rPr lang="sk-SK" sz="6400" dirty="0"/>
              <a:t>nastavení </a:t>
            </a:r>
            <a:r>
              <a:rPr lang="en-US" sz="6400" dirty="0"/>
              <a:t>v</a:t>
            </a:r>
            <a:r>
              <a:rPr lang="sk-SK" sz="6400" dirty="0"/>
              <a:t>áh sa premietne do </a:t>
            </a:r>
            <a:r>
              <a:rPr lang="sk-SK" sz="6400" dirty="0" err="1"/>
              <a:t>puš</a:t>
            </a:r>
            <a:r>
              <a:rPr lang="sk-SK" sz="6400" dirty="0"/>
              <a:t> vzorca až o </a:t>
            </a:r>
            <a:r>
              <a:rPr lang="en-US" sz="6400" dirty="0"/>
              <a:t>2</a:t>
            </a:r>
            <a:r>
              <a:rPr lang="sk-SK" sz="6400" dirty="0"/>
              <a:t> roky</a:t>
            </a:r>
            <a:r>
              <a:rPr lang="en-US" sz="6400" dirty="0"/>
              <a:t>! (</a:t>
            </a:r>
            <a:r>
              <a:rPr lang="sk-SK" sz="6400" dirty="0"/>
              <a:t>Odhad výsledkov s 3 ročným predstihom je komplikovaný ak vôbec možný</a:t>
            </a:r>
            <a:r>
              <a:rPr lang="en-US" sz="6400" dirty="0"/>
              <a:t>) </a:t>
            </a:r>
            <a:endParaRPr lang="sk-SK" sz="6400" dirty="0"/>
          </a:p>
          <a:p>
            <a:pPr marL="0" indent="0">
              <a:buNone/>
            </a:pPr>
            <a:r>
              <a:rPr lang="sk-SK" sz="7200" b="1" dirty="0">
                <a:highlight>
                  <a:srgbClr val="FFFF00"/>
                </a:highlight>
              </a:rPr>
              <a:t>Váhy </a:t>
            </a:r>
            <a:r>
              <a:rPr lang="sk-SK" sz="7200" b="1" dirty="0" err="1">
                <a:highlight>
                  <a:srgbClr val="FFFF00"/>
                </a:highlight>
              </a:rPr>
              <a:t>puš</a:t>
            </a:r>
            <a:r>
              <a:rPr lang="sk-SK" sz="7200" b="1" dirty="0">
                <a:highlight>
                  <a:srgbClr val="FFFF00"/>
                </a:highlight>
              </a:rPr>
              <a:t> nemusia byť zhodné s </a:t>
            </a:r>
            <a:r>
              <a:rPr lang="en-US" sz="7200" b="1" dirty="0">
                <a:highlight>
                  <a:srgbClr val="FFFF00"/>
                </a:highlight>
              </a:rPr>
              <a:t>% </a:t>
            </a:r>
            <a:r>
              <a:rPr lang="en-US" sz="7200" b="1" dirty="0" err="1">
                <a:highlight>
                  <a:srgbClr val="FFFF00"/>
                </a:highlight>
              </a:rPr>
              <a:t>rozdelen</a:t>
            </a:r>
            <a:r>
              <a:rPr lang="sk-SK" sz="7200" b="1" dirty="0" err="1">
                <a:highlight>
                  <a:srgbClr val="FFFF00"/>
                </a:highlight>
              </a:rPr>
              <a:t>ím</a:t>
            </a:r>
            <a:r>
              <a:rPr lang="sk-SK" sz="7200" b="1" dirty="0">
                <a:highlight>
                  <a:srgbClr val="FFFF00"/>
                </a:highlight>
              </a:rPr>
              <a:t> SPF rozpočtu medzi  PL, VP, SP, a DP.</a:t>
            </a:r>
          </a:p>
          <a:p>
            <a:pPr marL="0" indent="0">
              <a:buNone/>
            </a:pPr>
            <a:r>
              <a:rPr lang="en-US" sz="7200" b="1" dirty="0">
                <a:highlight>
                  <a:srgbClr val="FFFF00"/>
                </a:highlight>
              </a:rPr>
              <a:t>z</a:t>
            </a:r>
            <a:r>
              <a:rPr lang="sk-SK" sz="7200" b="1" dirty="0" err="1">
                <a:highlight>
                  <a:srgbClr val="FFFF00"/>
                </a:highlight>
              </a:rPr>
              <a:t>ákon</a:t>
            </a:r>
            <a:r>
              <a:rPr lang="sk-SK" sz="7200" b="1" dirty="0">
                <a:highlight>
                  <a:srgbClr val="FFFF00"/>
                </a:highlight>
              </a:rPr>
              <a:t> nerieši ROZDELENIE ROZPOČTU MEDZI odvetviami-ŠPORTAMI vo vnútri subjektu. </a:t>
            </a:r>
          </a:p>
          <a:p>
            <a:pPr marL="0" indent="0">
              <a:buNone/>
            </a:pPr>
            <a:r>
              <a:rPr lang="sk-SK" sz="7200" b="1" dirty="0">
                <a:highlight>
                  <a:srgbClr val="FFFF00"/>
                </a:highlight>
              </a:rPr>
              <a:t>Zákon Reguluje rozdelenie </a:t>
            </a:r>
            <a:r>
              <a:rPr lang="sk-SK" sz="7200" b="1" dirty="0" err="1">
                <a:highlight>
                  <a:srgbClr val="FFFF00"/>
                </a:highlight>
              </a:rPr>
              <a:t>rozPočtu</a:t>
            </a:r>
            <a:r>
              <a:rPr lang="sk-SK" sz="7200" b="1" dirty="0">
                <a:highlight>
                  <a:srgbClr val="FFFF00"/>
                </a:highlight>
              </a:rPr>
              <a:t> len medzi kapitolami </a:t>
            </a:r>
            <a:r>
              <a:rPr lang="en-US" sz="7200" b="1" dirty="0">
                <a:highlight>
                  <a:srgbClr val="FFFF00"/>
                </a:highlight>
              </a:rPr>
              <a:t>(</a:t>
            </a:r>
            <a:r>
              <a:rPr lang="sk-SK" sz="7200" b="1" dirty="0">
                <a:highlight>
                  <a:srgbClr val="FFFF00"/>
                </a:highlight>
              </a:rPr>
              <a:t>reguluje Účel použitia príspevku</a:t>
            </a:r>
            <a:r>
              <a:rPr lang="en-US" sz="7200" b="1" dirty="0">
                <a:highlight>
                  <a:srgbClr val="FFFF00"/>
                </a:highlight>
              </a:rPr>
              <a:t>)</a:t>
            </a:r>
            <a:endParaRPr lang="sk-SK" sz="7200" dirty="0"/>
          </a:p>
          <a:p>
            <a:pPr marL="0" indent="0">
              <a:buNone/>
            </a:pPr>
            <a:endParaRPr lang="sk-SK" sz="40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8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1D43-4861-85D4-2F39-081A7727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KOĽKO VÝSLEDKOV </a:t>
            </a:r>
            <a:r>
              <a:rPr lang="en-US" dirty="0"/>
              <a:t>do PU</a:t>
            </a:r>
            <a:r>
              <a:rPr lang="sk-SK" dirty="0"/>
              <a:t>Š JE </a:t>
            </a:r>
            <a:r>
              <a:rPr lang="sk-SK" dirty="0" err="1"/>
              <a:t>DôleŽitých</a:t>
            </a:r>
            <a:r>
              <a:rPr lang="en-US" dirty="0"/>
              <a:t>?</a:t>
            </a:r>
            <a:br>
              <a:rPr lang="sk-SK" dirty="0"/>
            </a:br>
            <a:r>
              <a:rPr lang="en-US" sz="1600" dirty="0" err="1"/>
              <a:t>POd</a:t>
            </a:r>
            <a:r>
              <a:rPr lang="sk-SK" sz="1600" dirty="0"/>
              <a:t>ľa súčasného nastavenia Váh PUŠ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00F91-0CEE-7E8F-0541-0EDECA1E85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0096" y="1854225"/>
            <a:ext cx="10584180" cy="11201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sz="2100" b="1" dirty="0"/>
              <a:t>Výsledky v Individuálnych </a:t>
            </a:r>
            <a:r>
              <a:rPr lang="sk-SK" sz="2100" b="1" dirty="0" err="1"/>
              <a:t>ŠPORToch</a:t>
            </a:r>
            <a:r>
              <a:rPr lang="sk-SK" sz="2100" b="1" dirty="0"/>
              <a:t> </a:t>
            </a:r>
            <a:r>
              <a:rPr lang="sk-SK" sz="2100" b="1" dirty="0" err="1"/>
              <a:t>pl</a:t>
            </a:r>
            <a:r>
              <a:rPr lang="sk-SK" sz="2100" b="1" dirty="0"/>
              <a:t>, </a:t>
            </a:r>
            <a:r>
              <a:rPr lang="sk-SK" sz="2100" b="1" dirty="0" err="1"/>
              <a:t>sp</a:t>
            </a:r>
            <a:r>
              <a:rPr lang="sk-SK" sz="2100" b="1" dirty="0"/>
              <a:t> a </a:t>
            </a:r>
            <a:r>
              <a:rPr lang="sk-SK" sz="2100" b="1" dirty="0" err="1"/>
              <a:t>dp</a:t>
            </a:r>
            <a:r>
              <a:rPr lang="sk-SK" sz="2100" b="1" dirty="0"/>
              <a:t> tvoria </a:t>
            </a:r>
            <a:r>
              <a:rPr lang="en-US" sz="2100" b="1" dirty="0">
                <a:highlight>
                  <a:srgbClr val="FFFF00"/>
                </a:highlight>
              </a:rPr>
              <a:t>8</a:t>
            </a:r>
            <a:r>
              <a:rPr lang="sk-SK" sz="2100" b="1" dirty="0">
                <a:highlight>
                  <a:srgbClr val="FFFF00"/>
                </a:highlight>
              </a:rPr>
              <a:t>0</a:t>
            </a:r>
            <a:r>
              <a:rPr lang="en-US" sz="2100" b="1" dirty="0">
                <a:highlight>
                  <a:srgbClr val="FFFF00"/>
                </a:highlight>
              </a:rPr>
              <a:t>% </a:t>
            </a:r>
            <a:r>
              <a:rPr lang="sk-SK" sz="2100" b="1" dirty="0"/>
              <a:t>Váhy </a:t>
            </a:r>
            <a:r>
              <a:rPr lang="sk-SK" sz="2100" b="1" dirty="0" err="1"/>
              <a:t>puŠ</a:t>
            </a:r>
            <a:r>
              <a:rPr lang="sk-SK" sz="2100" b="1" dirty="0"/>
              <a:t>  a</a:t>
            </a:r>
            <a:r>
              <a:rPr lang="en-US" sz="2100" b="1" dirty="0"/>
              <a:t> </a:t>
            </a:r>
            <a:r>
              <a:rPr lang="sk-SK" sz="2100" b="1" dirty="0"/>
              <a:t> tvoria aj </a:t>
            </a:r>
            <a:r>
              <a:rPr lang="en-US" sz="2100" b="1" dirty="0"/>
              <a:t>80% </a:t>
            </a:r>
            <a:r>
              <a:rPr lang="sk-SK" sz="2100" b="1" dirty="0"/>
              <a:t>Členskej Základne SPF.  </a:t>
            </a:r>
            <a:r>
              <a:rPr lang="sk-SK" sz="2100" dirty="0"/>
              <a:t>CELKOVÝ</a:t>
            </a:r>
            <a:r>
              <a:rPr lang="sk-SK" sz="2100" b="1" dirty="0"/>
              <a:t> </a:t>
            </a:r>
            <a:r>
              <a:rPr lang="sk-SK" sz="2100" dirty="0"/>
              <a:t>POČET VÝSLEDKOV  v IŠ  </a:t>
            </a:r>
            <a:r>
              <a:rPr lang="en-US" sz="2100" dirty="0"/>
              <a:t>(16 resp. 13) </a:t>
            </a:r>
            <a:r>
              <a:rPr lang="sk-SK" sz="2100" dirty="0"/>
              <a:t>JE VYPOČÍTANÝ NA ZÁKLADE </a:t>
            </a:r>
            <a:r>
              <a:rPr lang="en-US" sz="2100" dirty="0"/>
              <a:t>po</a:t>
            </a:r>
            <a:r>
              <a:rPr lang="sk-SK" sz="2100" dirty="0" err="1"/>
              <a:t>čtU</a:t>
            </a:r>
            <a:r>
              <a:rPr lang="sk-SK" sz="2100" dirty="0"/>
              <a:t> </a:t>
            </a:r>
            <a:r>
              <a:rPr lang="sk-SK" sz="2100" dirty="0" err="1"/>
              <a:t>Príležitos</a:t>
            </a:r>
            <a:r>
              <a:rPr lang="en-US" sz="2100" dirty="0"/>
              <a:t>t</a:t>
            </a:r>
            <a:r>
              <a:rPr lang="sk-SK" sz="2100" dirty="0"/>
              <a:t>í V DANEJ SEZÓNE</a:t>
            </a:r>
            <a:r>
              <a:rPr lang="en-US" sz="2100" dirty="0"/>
              <a:t> </a:t>
            </a:r>
            <a:r>
              <a:rPr lang="en-US" sz="2100" dirty="0" err="1"/>
              <a:t>vo</a:t>
            </a:r>
            <a:r>
              <a:rPr lang="en-US" sz="2100" dirty="0"/>
              <a:t> V</a:t>
            </a:r>
            <a:r>
              <a:rPr lang="sk-SK" sz="2100" dirty="0"/>
              <a:t>ŠETKÝCH DISCIPLÍNACH A VO VSĚTKÝCH INDIVIDUALNYCH ODVETVIACH</a:t>
            </a:r>
            <a:r>
              <a:rPr lang="en-US" sz="2100" dirty="0"/>
              <a:t> (PL, SP, a DP).</a:t>
            </a:r>
            <a:r>
              <a:rPr lang="sk-SK" sz="2100" dirty="0"/>
              <a:t>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07709-6DC6-5F84-8C93-AF0ADD84E6AE}"/>
              </a:ext>
            </a:extLst>
          </p:cNvPr>
          <p:cNvSpPr txBox="1"/>
          <p:nvPr/>
        </p:nvSpPr>
        <p:spPr>
          <a:xfrm>
            <a:off x="2491740" y="3423644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/>
              <a:t>SENIORI 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D099C-854A-E9AC-FA99-BC975699C55D}"/>
              </a:ext>
            </a:extLst>
          </p:cNvPr>
          <p:cNvSpPr txBox="1"/>
          <p:nvPr/>
        </p:nvSpPr>
        <p:spPr>
          <a:xfrm>
            <a:off x="2491740" y="3823335"/>
            <a:ext cx="3604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PLÁVANIE        1</a:t>
            </a:r>
            <a:r>
              <a:rPr lang="en-US" dirty="0"/>
              <a:t>3              65%</a:t>
            </a:r>
            <a:endParaRPr lang="sk-SK" dirty="0"/>
          </a:p>
          <a:p>
            <a:r>
              <a:rPr lang="sk-SK" dirty="0"/>
              <a:t>SYNCHRO         2</a:t>
            </a:r>
            <a:r>
              <a:rPr lang="en-US" dirty="0"/>
              <a:t>              10%</a:t>
            </a:r>
            <a:endParaRPr lang="sk-SK" dirty="0"/>
          </a:p>
          <a:p>
            <a:r>
              <a:rPr lang="sk-SK" dirty="0"/>
              <a:t>DIAĽKA              1</a:t>
            </a:r>
            <a:r>
              <a:rPr lang="en-US" dirty="0"/>
              <a:t>               5%</a:t>
            </a:r>
            <a:endParaRPr lang="sk-SK" dirty="0"/>
          </a:p>
          <a:p>
            <a:r>
              <a:rPr lang="sk-SK" b="1" dirty="0"/>
              <a:t>SPOLU             1</a:t>
            </a:r>
            <a:r>
              <a:rPr lang="en-US" b="1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D1BC3-593B-DD0F-AA49-A47AFEFB79E0}"/>
              </a:ext>
            </a:extLst>
          </p:cNvPr>
          <p:cNvSpPr txBox="1"/>
          <p:nvPr/>
        </p:nvSpPr>
        <p:spPr>
          <a:xfrm>
            <a:off x="6379369" y="3423644"/>
            <a:ext cx="1604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b="1" dirty="0"/>
              <a:t>JUNIORI 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B8EEC8-B6BA-6D3F-8E81-3A2E43BE1108}"/>
              </a:ext>
            </a:extLst>
          </p:cNvPr>
          <p:cNvSpPr txBox="1"/>
          <p:nvPr/>
        </p:nvSpPr>
        <p:spPr>
          <a:xfrm>
            <a:off x="6379369" y="3811905"/>
            <a:ext cx="23645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PLÁVANIE        1</a:t>
            </a:r>
            <a:r>
              <a:rPr lang="en-US" dirty="0"/>
              <a:t>1</a:t>
            </a:r>
            <a:endParaRPr lang="pl-PL" dirty="0"/>
          </a:p>
          <a:p>
            <a:r>
              <a:rPr lang="pl-PL" dirty="0"/>
              <a:t>SYNCHRO         2</a:t>
            </a:r>
          </a:p>
          <a:p>
            <a:r>
              <a:rPr lang="pl-PL" dirty="0"/>
              <a:t>DIAĽKA              1</a:t>
            </a:r>
          </a:p>
          <a:p>
            <a:r>
              <a:rPr lang="pl-PL" b="1" dirty="0"/>
              <a:t>SPOLU             1</a:t>
            </a:r>
            <a:r>
              <a:rPr lang="en-US" b="1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4A65F-0C18-DBE4-0822-49E91EEC30B3}"/>
              </a:ext>
            </a:extLst>
          </p:cNvPr>
          <p:cNvSpPr txBox="1"/>
          <p:nvPr/>
        </p:nvSpPr>
        <p:spPr>
          <a:xfrm>
            <a:off x="845195" y="5288275"/>
            <a:ext cx="10699105" cy="733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b="1" cap="all" dirty="0">
                <a:solidFill>
                  <a:prstClr val="black"/>
                </a:solidFill>
                <a:latin typeface="Tw Cen MT" panose="020B0602020104020603"/>
              </a:rPr>
              <a:t>kolektív</a:t>
            </a:r>
            <a:r>
              <a:rPr kumimoji="0" lang="sk-SK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ny</a:t>
            </a:r>
            <a:r>
              <a:rPr kumimoji="0" lang="sk-SK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ŠPORT </a:t>
            </a:r>
            <a:r>
              <a:rPr kumimoji="0" lang="sk-SK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vp</a:t>
            </a: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sk-SK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tvorí </a:t>
            </a:r>
            <a:r>
              <a:rPr kumimoji="0" lang="sk-SK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20</a:t>
            </a: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%</a:t>
            </a: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sk-SK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Váhy </a:t>
            </a:r>
            <a:r>
              <a:rPr kumimoji="0" lang="sk-SK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puŠ</a:t>
            </a: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sk-SK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 hodnotenie JE </a:t>
            </a:r>
            <a:r>
              <a:rPr kumimoji="0" lang="sk-SK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VYPOČÍTANé</a:t>
            </a:r>
            <a:r>
              <a:rPr kumimoji="0" lang="sk-SK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NA ZÁKLADE </a:t>
            </a:r>
            <a:r>
              <a:rPr kumimoji="0" lang="sk-SK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rebríčkového</a:t>
            </a:r>
            <a:r>
              <a:rPr kumimoji="0" lang="sk-SK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postavenia V DANEJ SEZÓNE. </a:t>
            </a:r>
            <a:r>
              <a:rPr kumimoji="0" lang="en-US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VP TVOR</a:t>
            </a:r>
            <a:r>
              <a:rPr lang="sk-SK" cap="all" dirty="0">
                <a:solidFill>
                  <a:prstClr val="black"/>
                </a:solidFill>
                <a:latin typeface="Tw Cen MT" panose="020B0602020104020603"/>
              </a:rPr>
              <a:t>í 20</a:t>
            </a:r>
            <a:r>
              <a:rPr lang="en-US" cap="all" dirty="0">
                <a:solidFill>
                  <a:prstClr val="black"/>
                </a:solidFill>
                <a:latin typeface="Tw Cen MT" panose="020B0602020104020603"/>
              </a:rPr>
              <a:t>% Z</a:t>
            </a:r>
            <a:r>
              <a:rPr lang="sk-SK" cap="all" dirty="0" err="1">
                <a:solidFill>
                  <a:prstClr val="black"/>
                </a:solidFill>
                <a:latin typeface="Tw Cen MT" panose="020B0602020104020603"/>
              </a:rPr>
              <a:t>ákladne</a:t>
            </a:r>
            <a:r>
              <a:rPr lang="sk-SK" cap="all" dirty="0">
                <a:solidFill>
                  <a:prstClr val="black"/>
                </a:solidFill>
                <a:latin typeface="Tw Cen MT" panose="020B0602020104020603"/>
              </a:rPr>
              <a:t> SPF.</a:t>
            </a:r>
            <a:endParaRPr kumimoji="0" lang="sk-SK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2198C3-3036-B7C9-4F6D-A7E80048E7CC}"/>
              </a:ext>
            </a:extLst>
          </p:cNvPr>
          <p:cNvSpPr txBox="1"/>
          <p:nvPr/>
        </p:nvSpPr>
        <p:spPr>
          <a:xfrm>
            <a:off x="739361" y="2796722"/>
            <a:ext cx="10692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/>
              <a:t>Poznámka</a:t>
            </a:r>
            <a:r>
              <a:rPr lang="en-US" sz="1600" dirty="0"/>
              <a:t>: </a:t>
            </a:r>
            <a:r>
              <a:rPr lang="sk-SK" sz="1600" i="1" dirty="0"/>
              <a:t>Celkový počet príležitostí môže málo kolísať, podľa počtu vrcholov. Za </a:t>
            </a:r>
            <a:r>
              <a:rPr lang="sk-SK" sz="1600" i="1" dirty="0" err="1"/>
              <a:t>jednoho</a:t>
            </a:r>
            <a:r>
              <a:rPr lang="sk-SK" sz="1600" i="1" dirty="0"/>
              <a:t> športovca môžeme započítať maximálne </a:t>
            </a:r>
          </a:p>
          <a:p>
            <a:r>
              <a:rPr lang="sk-SK" sz="1600" i="1" dirty="0"/>
              <a:t>3 individuálne výkony. Počet výsledkov</a:t>
            </a:r>
            <a:r>
              <a:rPr lang="en-US" sz="1600" i="1" dirty="0"/>
              <a:t> v</a:t>
            </a:r>
            <a:r>
              <a:rPr lang="sk-SK" sz="1600" i="1" dirty="0"/>
              <a:t> zoskupení </a:t>
            </a:r>
            <a:r>
              <a:rPr lang="en-US" sz="1600" i="1" dirty="0"/>
              <a:t>(</a:t>
            </a:r>
            <a:r>
              <a:rPr lang="sk-SK" sz="1600" i="1" dirty="0"/>
              <a:t>š</a:t>
            </a:r>
            <a:r>
              <a:rPr lang="en-US" sz="1600" i="1" dirty="0" err="1"/>
              <a:t>tafiet</a:t>
            </a:r>
            <a:r>
              <a:rPr lang="en-US" sz="1600" i="1" dirty="0"/>
              <a:t> a t</a:t>
            </a:r>
            <a:r>
              <a:rPr lang="sk-SK" sz="1600" i="1" dirty="0" err="1"/>
              <a:t>ímových</a:t>
            </a:r>
            <a:r>
              <a:rPr lang="sk-SK" sz="1600" i="1" dirty="0"/>
              <a:t> zostáv</a:t>
            </a:r>
            <a:r>
              <a:rPr lang="en-US" sz="1600" i="1" dirty="0"/>
              <a:t>, </a:t>
            </a:r>
            <a:r>
              <a:rPr lang="en-US" sz="1600" i="1" dirty="0" err="1"/>
              <a:t>nie</a:t>
            </a:r>
            <a:r>
              <a:rPr lang="en-US" sz="1600" i="1" dirty="0"/>
              <a:t> je </a:t>
            </a:r>
            <a:r>
              <a:rPr lang="en-US" sz="1600" i="1" dirty="0" err="1"/>
              <a:t>limitovan</a:t>
            </a:r>
            <a:r>
              <a:rPr lang="sk-SK" sz="1600" i="1" dirty="0"/>
              <a:t>ý</a:t>
            </a:r>
            <a:r>
              <a:rPr lang="en-US" sz="1600" i="1" dirty="0"/>
              <a:t>)</a:t>
            </a:r>
            <a:r>
              <a:rPr lang="sk-SK" sz="1600" i="1" dirty="0"/>
              <a:t>. </a:t>
            </a:r>
            <a:r>
              <a:rPr lang="en-US" sz="1600" i="1" dirty="0" err="1"/>
              <a:t>Umiestnenia</a:t>
            </a:r>
            <a:r>
              <a:rPr lang="en-US" sz="1600" i="1" dirty="0"/>
              <a:t> </a:t>
            </a:r>
            <a:r>
              <a:rPr lang="en-US" sz="1600" i="1" dirty="0" err="1"/>
              <a:t>na</a:t>
            </a:r>
            <a:r>
              <a:rPr lang="en-US" sz="1600" i="1" dirty="0"/>
              <a:t> </a:t>
            </a:r>
            <a:r>
              <a:rPr lang="sk-SK" sz="1600" i="1" dirty="0"/>
              <a:t>MS </a:t>
            </a:r>
            <a:r>
              <a:rPr lang="en-US" sz="1600" i="1" dirty="0" err="1"/>
              <a:t>su</a:t>
            </a:r>
            <a:r>
              <a:rPr lang="sk-SK" sz="1600" i="1" dirty="0"/>
              <a:t> </a:t>
            </a:r>
            <a:r>
              <a:rPr lang="en-US" sz="1600" i="1" dirty="0"/>
              <a:t>“benchmark.”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90DB02-1175-15B7-3EB9-AA7C632F62A7}"/>
              </a:ext>
            </a:extLst>
          </p:cNvPr>
          <p:cNvSpPr txBox="1"/>
          <p:nvPr/>
        </p:nvSpPr>
        <p:spPr>
          <a:xfrm>
            <a:off x="5044391" y="3500649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281406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2E40-2393-EAFE-7C62-9F129248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ARGUMET LEP</a:t>
            </a:r>
            <a:r>
              <a:rPr lang="sk-SK" dirty="0"/>
              <a:t>ŠÍCH VÝSLEDKOV DO PUŠ.</a:t>
            </a:r>
            <a:br>
              <a:rPr lang="sk-SK" dirty="0"/>
            </a:br>
            <a:r>
              <a:rPr lang="sk-SK" dirty="0"/>
              <a:t>Ako sú na tom </a:t>
            </a:r>
            <a:r>
              <a:rPr lang="sk-SK" dirty="0" err="1"/>
              <a:t>InidividUálne</a:t>
            </a:r>
            <a:r>
              <a:rPr lang="sk-SK" dirty="0"/>
              <a:t> ŠPORTY </a:t>
            </a:r>
            <a:r>
              <a:rPr lang="sk-SK" dirty="0" err="1"/>
              <a:t>VzÁJOMNE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D2B9-638F-1A9F-F70B-1DC786A8C4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/>
              <a:t>Čím </a:t>
            </a:r>
            <a:r>
              <a:rPr lang="sk-SK" dirty="0" err="1"/>
              <a:t>menŠie</a:t>
            </a:r>
            <a:r>
              <a:rPr lang="sk-SK" dirty="0"/>
              <a:t> číslo tým lepšie </a:t>
            </a:r>
            <a:r>
              <a:rPr lang="en-US" dirty="0"/>
              <a:t>- </a:t>
            </a:r>
            <a:r>
              <a:rPr lang="en-US" dirty="0" err="1"/>
              <a:t>Bli</a:t>
            </a:r>
            <a:r>
              <a:rPr lang="sk-SK" dirty="0" err="1"/>
              <a:t>žŠí</a:t>
            </a:r>
            <a:r>
              <a:rPr lang="sk-SK" dirty="0"/>
              <a:t> Priemer k 1.miestu</a:t>
            </a:r>
          </a:p>
          <a:p>
            <a:r>
              <a:rPr lang="sk-SK" dirty="0"/>
              <a:t>PLÁVANIE napriek tomu že do PUŠ dodáva </a:t>
            </a:r>
            <a:r>
              <a:rPr lang="sk-SK" dirty="0" err="1"/>
              <a:t>aŽ</a:t>
            </a:r>
            <a:r>
              <a:rPr lang="sk-SK" dirty="0"/>
              <a:t> 80</a:t>
            </a:r>
            <a:r>
              <a:rPr lang="en-US" dirty="0"/>
              <a:t>%</a:t>
            </a:r>
            <a:r>
              <a:rPr lang="sk-SK" dirty="0"/>
              <a:t> </a:t>
            </a:r>
            <a:r>
              <a:rPr lang="sk-SK" dirty="0" err="1"/>
              <a:t>VýSLEDKOV</a:t>
            </a:r>
            <a:r>
              <a:rPr lang="sk-SK" dirty="0"/>
              <a:t> je stále </a:t>
            </a:r>
            <a:r>
              <a:rPr lang="sk-SK" dirty="0" err="1"/>
              <a:t>výkonNostne</a:t>
            </a:r>
            <a:r>
              <a:rPr lang="sk-SK" dirty="0"/>
              <a:t> najlepším Športom</a:t>
            </a:r>
          </a:p>
          <a:p>
            <a:pPr marL="0" indent="0">
              <a:buNone/>
            </a:pPr>
            <a:endParaRPr lang="sk-SK" dirty="0"/>
          </a:p>
          <a:p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FD907D6-76A2-5AA7-D256-18B08614A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20394"/>
              </p:ext>
            </p:extLst>
          </p:nvPr>
        </p:nvGraphicFramePr>
        <p:xfrm>
          <a:off x="1159594" y="4034525"/>
          <a:ext cx="9726612" cy="1360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26930" imgH="925830" progId="Excel.Sheet.12">
                  <p:embed/>
                </p:oleObj>
              </mc:Choice>
              <mc:Fallback>
                <p:oleObj name="Worksheet" r:id="rId2" imgW="9726930" imgH="9258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9594" y="4034525"/>
                        <a:ext cx="9726612" cy="1360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41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57E4-2CE7-F5A7-5161-00FD295E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197" y="-79083"/>
            <a:ext cx="10364451" cy="1596177"/>
          </a:xfrm>
        </p:spPr>
        <p:txBody>
          <a:bodyPr/>
          <a:lstStyle/>
          <a:p>
            <a:r>
              <a:rPr lang="sk-SK" dirty="0"/>
              <a:t>ROZPOČET </a:t>
            </a:r>
            <a:r>
              <a:rPr lang="en-US" dirty="0"/>
              <a:t>SPF </a:t>
            </a:r>
            <a:r>
              <a:rPr lang="sk-SK" dirty="0"/>
              <a:t>Z </a:t>
            </a:r>
            <a:r>
              <a:rPr lang="sk-SK" dirty="0" err="1"/>
              <a:t>InÉHO</a:t>
            </a:r>
            <a:r>
              <a:rPr lang="sk-SK" dirty="0"/>
              <a:t> POHĽADU</a:t>
            </a:r>
            <a:br>
              <a:rPr lang="en-US" dirty="0"/>
            </a:br>
            <a:r>
              <a:rPr lang="sk-SK" sz="2800" dirty="0"/>
              <a:t>ČLENSKÁ ZÁKLADŇA a ROZPOČET</a:t>
            </a:r>
            <a:endParaRPr lang="en-US" sz="2800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CD9C175-7C37-1B87-4149-FE2489318C7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00090451"/>
              </p:ext>
            </p:extLst>
          </p:nvPr>
        </p:nvGraphicFramePr>
        <p:xfrm>
          <a:off x="715637" y="2093744"/>
          <a:ext cx="4816803" cy="424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2A8A501-A10B-8FDC-B3D0-B642E9A3C7DC}"/>
              </a:ext>
            </a:extLst>
          </p:cNvPr>
          <p:cNvSpPr txBox="1"/>
          <p:nvPr/>
        </p:nvSpPr>
        <p:spPr>
          <a:xfrm>
            <a:off x="1879156" y="4865341"/>
            <a:ext cx="226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2366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akt</a:t>
            </a:r>
            <a:r>
              <a:rPr lang="sk-SK" sz="1600" dirty="0" err="1">
                <a:solidFill>
                  <a:schemeClr val="bg1"/>
                </a:solidFill>
              </a:rPr>
              <a:t>ív</a:t>
            </a:r>
            <a:r>
              <a:rPr lang="en-US" sz="1600" dirty="0">
                <a:solidFill>
                  <a:schemeClr val="bg1"/>
                </a:solidFill>
              </a:rPr>
              <a:t>n</a:t>
            </a:r>
            <a:r>
              <a:rPr lang="sk-SK" sz="1600" dirty="0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aj</a:t>
            </a:r>
            <a:r>
              <a:rPr lang="en-US" sz="1600" dirty="0">
                <a:solidFill>
                  <a:schemeClr val="bg1"/>
                </a:solidFill>
              </a:rPr>
              <a:t> v DP </a:t>
            </a:r>
            <a:r>
              <a:rPr lang="en-US" sz="1600" b="1" dirty="0">
                <a:solidFill>
                  <a:schemeClr val="bg1"/>
                </a:solidFill>
              </a:rPr>
              <a:t>7</a:t>
            </a:r>
            <a:r>
              <a:rPr lang="sk-SK" sz="1600" b="1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16" name="Content Placeholder 11">
            <a:extLst>
              <a:ext uri="{FF2B5EF4-FFF2-40B4-BE49-F238E27FC236}">
                <a16:creationId xmlns:a16="http://schemas.microsoft.com/office/drawing/2014/main" id="{25F9250A-CF05-0D0A-2D5E-562CB5CECC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943478"/>
              </p:ext>
            </p:extLst>
          </p:nvPr>
        </p:nvGraphicFramePr>
        <p:xfrm>
          <a:off x="6173338" y="1924498"/>
          <a:ext cx="4877048" cy="396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B8FFF9-84EC-608D-8E32-856B63D9453C}"/>
              </a:ext>
            </a:extLst>
          </p:cNvPr>
          <p:cNvSpPr txBox="1"/>
          <p:nvPr/>
        </p:nvSpPr>
        <p:spPr>
          <a:xfrm>
            <a:off x="6964395" y="1261465"/>
            <a:ext cx="37465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Rozpo</a:t>
            </a:r>
            <a:r>
              <a:rPr lang="sk-SK" sz="2800" b="1" dirty="0" err="1"/>
              <a:t>čet</a:t>
            </a:r>
            <a:r>
              <a:rPr lang="sk-SK" sz="2800" b="1" dirty="0"/>
              <a:t> po športoch</a:t>
            </a:r>
            <a:endParaRPr lang="en-US" sz="2800" b="1" dirty="0"/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66B5B-6FC0-F5AA-9C18-2DCA722743B5}"/>
              </a:ext>
            </a:extLst>
          </p:cNvPr>
          <p:cNvSpPr txBox="1"/>
          <p:nvPr/>
        </p:nvSpPr>
        <p:spPr>
          <a:xfrm>
            <a:off x="1481069" y="1346328"/>
            <a:ext cx="37465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Počet</a:t>
            </a:r>
            <a:r>
              <a:rPr lang="en-US" sz="2800" b="1" dirty="0"/>
              <a:t> </a:t>
            </a:r>
            <a:r>
              <a:rPr lang="en-US" sz="2800" b="1" dirty="0" err="1"/>
              <a:t>Aktívnych</a:t>
            </a:r>
            <a:r>
              <a:rPr lang="en-US" sz="2800" b="1" dirty="0"/>
              <a:t> </a:t>
            </a:r>
            <a:r>
              <a:rPr lang="en-US" sz="2800" b="1" dirty="0" err="1"/>
              <a:t>Členov</a:t>
            </a:r>
            <a:endParaRPr lang="en-US" sz="2800" b="1" dirty="0"/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AEAFF-C295-9BD7-BEF2-1C0B4D857CF3}"/>
              </a:ext>
            </a:extLst>
          </p:cNvPr>
          <p:cNvSpPr txBox="1"/>
          <p:nvPr/>
        </p:nvSpPr>
        <p:spPr>
          <a:xfrm>
            <a:off x="7978321" y="4743934"/>
            <a:ext cx="15808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1,848, 472 </a:t>
            </a:r>
            <a:r>
              <a:rPr lang="en-US" dirty="0" err="1">
                <a:solidFill>
                  <a:schemeClr val="bg1"/>
                </a:solidFill>
              </a:rPr>
              <a:t>Eur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     PL 1,752,466 </a:t>
            </a:r>
            <a:r>
              <a:rPr lang="en-US" sz="1200" dirty="0" err="1">
                <a:solidFill>
                  <a:schemeClr val="bg1"/>
                </a:solidFill>
              </a:rPr>
              <a:t>Eur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     DP      96,006 </a:t>
            </a:r>
            <a:r>
              <a:rPr lang="en-US" sz="1200" dirty="0" err="1">
                <a:solidFill>
                  <a:schemeClr val="bg1"/>
                </a:solidFill>
              </a:rPr>
              <a:t>Eur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BFF3F-27C0-549F-C6CA-24B8560B2467}"/>
              </a:ext>
            </a:extLst>
          </p:cNvPr>
          <p:cNvSpPr txBox="1"/>
          <p:nvPr/>
        </p:nvSpPr>
        <p:spPr>
          <a:xfrm>
            <a:off x="8235142" y="2975956"/>
            <a:ext cx="180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226,762 </a:t>
            </a:r>
            <a:r>
              <a:rPr lang="en-US" dirty="0" err="1">
                <a:solidFill>
                  <a:schemeClr val="bg1"/>
                </a:solidFill>
              </a:rPr>
              <a:t>Eur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99660D-1336-C84C-C4CE-6651BC2A92EA}"/>
              </a:ext>
            </a:extLst>
          </p:cNvPr>
          <p:cNvSpPr txBox="1"/>
          <p:nvPr/>
        </p:nvSpPr>
        <p:spPr>
          <a:xfrm>
            <a:off x="5532440" y="3548362"/>
            <a:ext cx="48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56FB68-5479-C2F8-3123-87C71F7F38C4}"/>
              </a:ext>
            </a:extLst>
          </p:cNvPr>
          <p:cNvSpPr txBox="1"/>
          <p:nvPr/>
        </p:nvSpPr>
        <p:spPr>
          <a:xfrm>
            <a:off x="5162585" y="3025741"/>
            <a:ext cx="137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3147 </a:t>
            </a:r>
            <a:r>
              <a:rPr lang="sk-SK" dirty="0"/>
              <a:t>Členov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55A38-5291-C49A-6A6B-025D31A4CA73}"/>
              </a:ext>
            </a:extLst>
          </p:cNvPr>
          <p:cNvSpPr txBox="1"/>
          <p:nvPr/>
        </p:nvSpPr>
        <p:spPr>
          <a:xfrm>
            <a:off x="5017170" y="4051090"/>
            <a:ext cx="15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2,658,464 </a:t>
            </a:r>
            <a:r>
              <a:rPr lang="en-US" dirty="0" err="1"/>
              <a:t>Eur</a:t>
            </a:r>
            <a:endParaRPr lang="en-US" dirty="0"/>
          </a:p>
          <a:p>
            <a:pPr algn="ctr"/>
            <a:r>
              <a:rPr lang="en-US" dirty="0" err="1"/>
              <a:t>Rozpo</a:t>
            </a:r>
            <a:r>
              <a:rPr lang="sk-SK" dirty="0" err="1"/>
              <a:t>čet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CCBD0-34FE-10A4-366E-83DE9A780E8B}"/>
              </a:ext>
            </a:extLst>
          </p:cNvPr>
          <p:cNvSpPr txBox="1"/>
          <p:nvPr/>
        </p:nvSpPr>
        <p:spPr>
          <a:xfrm>
            <a:off x="7137779" y="1647499"/>
            <a:ext cx="4080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/>
              <a:t>Zahŕňa </a:t>
            </a:r>
            <a:r>
              <a:rPr lang="en-US" sz="1200" i="1" dirty="0" err="1"/>
              <a:t>Kapitola</a:t>
            </a:r>
            <a:r>
              <a:rPr lang="en-US" sz="1200" i="1" dirty="0"/>
              <a:t> 11, 12, 15</a:t>
            </a:r>
            <a:r>
              <a:rPr lang="sk-SK" sz="1200" i="1" dirty="0"/>
              <a:t>,</a:t>
            </a:r>
            <a:r>
              <a:rPr lang="en-US" sz="1200" i="1" dirty="0"/>
              <a:t> 16 </a:t>
            </a:r>
            <a:r>
              <a:rPr lang="sk-SK" sz="1200" i="1" dirty="0"/>
              <a:t>plus</a:t>
            </a:r>
            <a:r>
              <a:rPr lang="en-US" sz="1200" i="1" dirty="0"/>
              <a:t> Top Tim Senior a Junior SPF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8B446-A49F-B36D-6DAA-4AA851075D92}"/>
              </a:ext>
            </a:extLst>
          </p:cNvPr>
          <p:cNvSpPr txBox="1"/>
          <p:nvPr/>
        </p:nvSpPr>
        <p:spPr>
          <a:xfrm flipH="1">
            <a:off x="5238893" y="1028299"/>
            <a:ext cx="178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sk-SK" dirty="0" err="1"/>
              <a:t>áta</a:t>
            </a:r>
            <a:r>
              <a:rPr lang="sk-SK" dirty="0"/>
              <a:t> PUŠ 2022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0C726-86DC-F694-5064-4FF6EA88211F}"/>
              </a:ext>
            </a:extLst>
          </p:cNvPr>
          <p:cNvSpPr txBox="1"/>
          <p:nvPr/>
        </p:nvSpPr>
        <p:spPr>
          <a:xfrm>
            <a:off x="629617" y="5934670"/>
            <a:ext cx="10191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Vzorec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sk-SK" dirty="0">
                <a:solidFill>
                  <a:schemeClr val="bg1"/>
                </a:solidFill>
              </a:rPr>
              <a:t>Š zohľadňuje </a:t>
            </a: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en-US" dirty="0" err="1">
                <a:solidFill>
                  <a:schemeClr val="bg1"/>
                </a:solidFill>
              </a:rPr>
              <a:t>popularit</a:t>
            </a:r>
            <a:r>
              <a:rPr lang="sk-SK" dirty="0">
                <a:solidFill>
                  <a:schemeClr val="bg1"/>
                </a:solidFill>
              </a:rPr>
              <a:t>u-záujem 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šport.</a:t>
            </a:r>
            <a:r>
              <a:rPr lang="en-US" dirty="0">
                <a:solidFill>
                  <a:schemeClr val="bg1"/>
                </a:solidFill>
              </a:rPr>
              <a:t>” (</a:t>
            </a:r>
            <a:r>
              <a:rPr lang="sk-SK" dirty="0">
                <a:solidFill>
                  <a:schemeClr val="bg1"/>
                </a:solidFill>
              </a:rPr>
              <a:t>Domáci záujem a zahraničný záujem.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sk-SK" dirty="0">
                <a:solidFill>
                  <a:schemeClr val="bg1"/>
                </a:solidFill>
              </a:rPr>
              <a:t>  Domáca základňa môže byť indikácia </a:t>
            </a:r>
            <a:r>
              <a:rPr lang="en-US" dirty="0">
                <a:solidFill>
                  <a:schemeClr val="bg1"/>
                </a:solidFill>
              </a:rPr>
              <a:t>“popularity/z</a:t>
            </a:r>
            <a:r>
              <a:rPr lang="sk-SK" dirty="0" err="1">
                <a:solidFill>
                  <a:schemeClr val="bg1"/>
                </a:solidFill>
              </a:rPr>
              <a:t>áujmu</a:t>
            </a:r>
            <a:r>
              <a:rPr lang="sk-SK" dirty="0">
                <a:solidFill>
                  <a:schemeClr val="bg1"/>
                </a:solidFill>
              </a:rPr>
              <a:t> o šport na Slovensku</a:t>
            </a:r>
            <a:r>
              <a:rPr lang="en-US" dirty="0">
                <a:solidFill>
                  <a:schemeClr val="bg1"/>
                </a:solidFill>
              </a:rPr>
              <a:t>”  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Plavecká základňa podporuje finančne 5</a:t>
            </a:r>
            <a:r>
              <a:rPr lang="en-US" dirty="0">
                <a:solidFill>
                  <a:schemeClr val="bg1"/>
                </a:solidFill>
              </a:rPr>
              <a:t>% </a:t>
            </a:r>
            <a:r>
              <a:rPr lang="en-US" dirty="0" err="1">
                <a:solidFill>
                  <a:schemeClr val="bg1"/>
                </a:solidFill>
              </a:rPr>
              <a:t>podielom</a:t>
            </a:r>
            <a:r>
              <a:rPr lang="en-US" dirty="0">
                <a:solidFill>
                  <a:schemeClr val="bg1"/>
                </a:solidFill>
              </a:rPr>
              <a:t> z</a:t>
            </a:r>
            <a:r>
              <a:rPr lang="sk-SK" dirty="0" err="1">
                <a:solidFill>
                  <a:schemeClr val="bg1"/>
                </a:solidFill>
              </a:rPr>
              <a:t>ákladňu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synchronizovaného plávania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8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C24C-636A-8FEF-7B66-A5731F6C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117" y="65694"/>
            <a:ext cx="10364451" cy="1596177"/>
          </a:xfrm>
        </p:spPr>
        <p:txBody>
          <a:bodyPr>
            <a:normAutofit/>
          </a:bodyPr>
          <a:lstStyle/>
          <a:p>
            <a:r>
              <a:rPr lang="sk-SK" dirty="0"/>
              <a:t>ROZPOČET </a:t>
            </a:r>
            <a:r>
              <a:rPr lang="en-US" dirty="0"/>
              <a:t>SPF </a:t>
            </a:r>
            <a:r>
              <a:rPr lang="sk-SK" dirty="0"/>
              <a:t>Z </a:t>
            </a:r>
            <a:r>
              <a:rPr lang="sk-SK" dirty="0" err="1"/>
              <a:t>InÉHO</a:t>
            </a:r>
            <a:r>
              <a:rPr lang="sk-SK" dirty="0"/>
              <a:t> POHĽADU</a:t>
            </a:r>
            <a:br>
              <a:rPr lang="en-US" dirty="0"/>
            </a:br>
            <a:r>
              <a:rPr lang="en-US" sz="2800" dirty="0"/>
              <a:t>% </a:t>
            </a:r>
            <a:r>
              <a:rPr lang="sk-SK" sz="2800" dirty="0" err="1"/>
              <a:t>váhY</a:t>
            </a:r>
            <a:r>
              <a:rPr lang="sk-SK" sz="2800" dirty="0"/>
              <a:t> a ROZPOČET </a:t>
            </a:r>
            <a:r>
              <a:rPr lang="en-US" sz="2800" dirty="0"/>
              <a:t>– KAPITOLA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E1FFF-F2A3-11A2-1C3B-AE427DEF3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054" y="1661871"/>
            <a:ext cx="11536566" cy="820652"/>
          </a:xfrm>
        </p:spPr>
        <p:txBody>
          <a:bodyPr/>
          <a:lstStyle/>
          <a:p>
            <a:r>
              <a:rPr lang="en-US" sz="2000" b="1" dirty="0">
                <a:highlight>
                  <a:srgbClr val="FFFF00"/>
                </a:highlight>
              </a:rPr>
              <a:t>% </a:t>
            </a:r>
            <a:r>
              <a:rPr lang="en-US" sz="2000" b="1" dirty="0" err="1">
                <a:highlight>
                  <a:srgbClr val="FFFF00"/>
                </a:highlight>
              </a:rPr>
              <a:t>nastavenie</a:t>
            </a:r>
            <a:r>
              <a:rPr lang="en-US" sz="2000" b="1" dirty="0">
                <a:highlight>
                  <a:srgbClr val="FFFF00"/>
                </a:highlight>
              </a:rPr>
              <a:t> </a:t>
            </a:r>
            <a:r>
              <a:rPr lang="sk-SK" sz="2000" b="1" dirty="0">
                <a:highlight>
                  <a:srgbClr val="FFFF00"/>
                </a:highlight>
              </a:rPr>
              <a:t>Váh </a:t>
            </a:r>
            <a:r>
              <a:rPr lang="sk-SK" sz="2000" b="1" dirty="0" err="1">
                <a:highlight>
                  <a:srgbClr val="FFFF00"/>
                </a:highlight>
              </a:rPr>
              <a:t>puš</a:t>
            </a:r>
            <a:r>
              <a:rPr lang="sk-SK" sz="2000" b="1" dirty="0">
                <a:highlight>
                  <a:srgbClr val="FFFF00"/>
                </a:highlight>
              </a:rPr>
              <a:t> nemusí byť zhodné s </a:t>
            </a:r>
            <a:r>
              <a:rPr lang="en-US" sz="2000" b="1" dirty="0">
                <a:highlight>
                  <a:srgbClr val="FFFF00"/>
                </a:highlight>
              </a:rPr>
              <a:t>% </a:t>
            </a:r>
            <a:r>
              <a:rPr lang="en-US" sz="2000" b="1" dirty="0" err="1">
                <a:highlight>
                  <a:srgbClr val="FFFF00"/>
                </a:highlight>
              </a:rPr>
              <a:t>rozdelen</a:t>
            </a:r>
            <a:r>
              <a:rPr lang="sk-SK" sz="2000" b="1" dirty="0" err="1">
                <a:highlight>
                  <a:srgbClr val="FFFF00"/>
                </a:highlight>
              </a:rPr>
              <a:t>ím</a:t>
            </a:r>
            <a:r>
              <a:rPr lang="sk-SK" sz="2000" b="1" dirty="0">
                <a:highlight>
                  <a:srgbClr val="FFFF00"/>
                </a:highlight>
              </a:rPr>
              <a:t> SPF rozpočtu medzi Športami, ale súčasné nastavenie </a:t>
            </a:r>
            <a:r>
              <a:rPr lang="sk-SK" sz="2000" b="1" dirty="0" err="1">
                <a:highlight>
                  <a:srgbClr val="FFFF00"/>
                </a:highlight>
              </a:rPr>
              <a:t>následuje</a:t>
            </a:r>
            <a:r>
              <a:rPr lang="sk-SK" sz="2000" b="1" dirty="0">
                <a:highlight>
                  <a:srgbClr val="FFFF00"/>
                </a:highlight>
              </a:rPr>
              <a:t> tento princíp.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1DF97-94BB-3CDC-FE73-EF48462120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05892"/>
            <a:ext cx="10904846" cy="4334914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sk-SK" sz="2900" dirty="0"/>
              <a:t>Vodné pólo </a:t>
            </a:r>
            <a:r>
              <a:rPr lang="en-US" sz="2900" dirty="0"/>
              <a:t>m</a:t>
            </a:r>
            <a:r>
              <a:rPr lang="sk-SK" sz="2900" dirty="0"/>
              <a:t>á </a:t>
            </a:r>
            <a:r>
              <a:rPr lang="en-US" sz="2900" dirty="0"/>
              <a:t> LEN 2.5 </a:t>
            </a:r>
            <a:r>
              <a:rPr lang="sk-SK" sz="2900" dirty="0"/>
              <a:t>x väčší ROZPOČET ako S</a:t>
            </a:r>
            <a:r>
              <a:rPr lang="en-US" sz="2900" dirty="0" err="1"/>
              <a:t>ynchronizovan</a:t>
            </a:r>
            <a:r>
              <a:rPr lang="sk-SK" sz="2900" dirty="0"/>
              <a:t>é plávanie </a:t>
            </a:r>
            <a:r>
              <a:rPr lang="en-US" sz="2900" dirty="0"/>
              <a:t>(583,000 vs</a:t>
            </a:r>
            <a:r>
              <a:rPr lang="sk-SK" sz="2900" dirty="0"/>
              <a:t>.</a:t>
            </a:r>
            <a:r>
              <a:rPr lang="en-US" sz="2900" dirty="0"/>
              <a:t> 227,000</a:t>
            </a:r>
            <a:r>
              <a:rPr lang="sk-SK" sz="2900" dirty="0"/>
              <a:t> pre rok 2</a:t>
            </a:r>
            <a:r>
              <a:rPr lang="en-US" sz="2900" dirty="0"/>
              <a:t>023)</a:t>
            </a:r>
            <a:endParaRPr lang="sk-SK" sz="2900" dirty="0"/>
          </a:p>
          <a:p>
            <a:pPr>
              <a:buFontTx/>
              <a:buChar char="-"/>
            </a:pPr>
            <a:r>
              <a:rPr lang="en-US" sz="2900" dirty="0"/>
              <a:t>PRI</a:t>
            </a:r>
            <a:r>
              <a:rPr lang="sk-SK" sz="2900" dirty="0"/>
              <a:t>ČNOM Vodné pólo je  8x </a:t>
            </a:r>
            <a:r>
              <a:rPr lang="sk-SK" sz="2900" dirty="0" err="1"/>
              <a:t>väčŠí</a:t>
            </a:r>
            <a:r>
              <a:rPr lang="sk-SK" sz="2900" dirty="0"/>
              <a:t> ŠPORT ako Synchronizované plávanie</a:t>
            </a:r>
            <a:r>
              <a:rPr lang="en-US" sz="2900" dirty="0"/>
              <a:t> (702 vs</a:t>
            </a:r>
            <a:r>
              <a:rPr lang="sk-SK" sz="2900" dirty="0"/>
              <a:t>.</a:t>
            </a:r>
            <a:r>
              <a:rPr lang="en-US" sz="2900" dirty="0"/>
              <a:t> 87 </a:t>
            </a:r>
            <a:r>
              <a:rPr lang="sk-SK" sz="2900" dirty="0"/>
              <a:t>členov</a:t>
            </a:r>
            <a:r>
              <a:rPr lang="en-US" sz="2900" dirty="0"/>
              <a:t> za </a:t>
            </a:r>
            <a:r>
              <a:rPr lang="en-US" sz="2900" dirty="0" err="1"/>
              <a:t>rok</a:t>
            </a:r>
            <a:r>
              <a:rPr lang="en-US" sz="2900" dirty="0"/>
              <a:t> 2022)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Tx/>
              <a:buChar char="-"/>
            </a:pPr>
            <a:r>
              <a:rPr lang="sk-SK" sz="2500" dirty="0"/>
              <a:t>ROZPOČET Pre Rozvoj športu </a:t>
            </a:r>
            <a:r>
              <a:rPr lang="en-US" sz="2500" dirty="0"/>
              <a:t>( </a:t>
            </a:r>
            <a:r>
              <a:rPr lang="en-US" sz="2500" dirty="0" err="1"/>
              <a:t>Kapitola</a:t>
            </a:r>
            <a:r>
              <a:rPr lang="en-US" sz="2500" dirty="0"/>
              <a:t> 16)</a:t>
            </a:r>
          </a:p>
          <a:p>
            <a:pPr>
              <a:buFontTx/>
              <a:buChar char="-"/>
            </a:pPr>
            <a:r>
              <a:rPr lang="en-US" sz="2500" dirty="0"/>
              <a:t>PL </a:t>
            </a:r>
            <a:r>
              <a:rPr lang="en-US" sz="2500" b="1" dirty="0"/>
              <a:t>2358</a:t>
            </a:r>
            <a:r>
              <a:rPr lang="en-US" sz="2500" dirty="0"/>
              <a:t> </a:t>
            </a:r>
            <a:r>
              <a:rPr lang="sk-SK" sz="2500" dirty="0"/>
              <a:t>ČELNOV </a:t>
            </a:r>
            <a:r>
              <a:rPr lang="sk-SK" sz="2500" b="1" dirty="0"/>
              <a:t>319,000</a:t>
            </a:r>
            <a:r>
              <a:rPr lang="sk-SK" sz="2500" dirty="0"/>
              <a:t> Eur </a:t>
            </a:r>
            <a:r>
              <a:rPr lang="en-US" sz="2500" dirty="0"/>
              <a:t> </a:t>
            </a:r>
            <a:r>
              <a:rPr lang="sk-SK" sz="2500" dirty="0"/>
              <a:t> </a:t>
            </a:r>
            <a:r>
              <a:rPr lang="en-US" sz="2500" dirty="0"/>
              <a:t>(</a:t>
            </a:r>
            <a:r>
              <a:rPr lang="en-US" sz="2500" dirty="0" err="1"/>
              <a:t>na</a:t>
            </a:r>
            <a:r>
              <a:rPr lang="sk-SK" sz="2500" dirty="0"/>
              <a:t> Člena </a:t>
            </a:r>
            <a:r>
              <a:rPr lang="sk-SK" sz="2500" b="1" dirty="0"/>
              <a:t>135</a:t>
            </a:r>
            <a:r>
              <a:rPr lang="sk-SK" sz="2500" dirty="0"/>
              <a:t> Eur</a:t>
            </a:r>
            <a:r>
              <a:rPr lang="en-US" sz="2500" dirty="0"/>
              <a:t>)  </a:t>
            </a:r>
            <a:endParaRPr lang="sk-SK" sz="2500" dirty="0"/>
          </a:p>
          <a:p>
            <a:pPr>
              <a:buFontTx/>
              <a:buChar char="-"/>
            </a:pPr>
            <a:r>
              <a:rPr lang="en-US" sz="2500" dirty="0"/>
              <a:t>VP</a:t>
            </a:r>
            <a:r>
              <a:rPr lang="sk-SK" sz="2500" dirty="0"/>
              <a:t> </a:t>
            </a:r>
            <a:r>
              <a:rPr lang="sk-SK" sz="2500" b="1" dirty="0"/>
              <a:t>702</a:t>
            </a:r>
            <a:r>
              <a:rPr lang="sk-SK" sz="2500" dirty="0"/>
              <a:t> členov </a:t>
            </a:r>
            <a:r>
              <a:rPr lang="sk-SK" sz="2500" b="1" dirty="0"/>
              <a:t>98,000</a:t>
            </a:r>
            <a:r>
              <a:rPr lang="sk-SK" sz="2500" dirty="0"/>
              <a:t> Eur     </a:t>
            </a:r>
            <a:r>
              <a:rPr lang="en-US" sz="2500" dirty="0"/>
              <a:t>(Na </a:t>
            </a:r>
            <a:r>
              <a:rPr lang="sk-SK" sz="2500" dirty="0"/>
              <a:t>ČLENA </a:t>
            </a:r>
            <a:r>
              <a:rPr lang="sk-SK" sz="2500" b="1" dirty="0"/>
              <a:t>1</a:t>
            </a:r>
            <a:r>
              <a:rPr lang="en-US" sz="2500" b="1" dirty="0"/>
              <a:t>40</a:t>
            </a:r>
            <a:r>
              <a:rPr lang="sk-SK" sz="2500" b="1" dirty="0"/>
              <a:t> </a:t>
            </a:r>
            <a:r>
              <a:rPr lang="sk-SK" sz="2500" dirty="0"/>
              <a:t>EUR</a:t>
            </a:r>
            <a:r>
              <a:rPr lang="en-US" sz="2500" dirty="0"/>
              <a:t>)</a:t>
            </a:r>
            <a:r>
              <a:rPr lang="sk-SK" sz="2500" dirty="0"/>
              <a:t>                </a:t>
            </a:r>
          </a:p>
          <a:p>
            <a:pPr>
              <a:buFontTx/>
              <a:buChar char="-"/>
            </a:pPr>
            <a:r>
              <a:rPr lang="en-US" sz="2500" dirty="0"/>
              <a:t>DP </a:t>
            </a:r>
            <a:r>
              <a:rPr lang="en-US" sz="2500" b="1" dirty="0"/>
              <a:t>70 </a:t>
            </a:r>
            <a:r>
              <a:rPr lang="sk-SK" sz="2500" dirty="0"/>
              <a:t>ČLENOV </a:t>
            </a:r>
            <a:r>
              <a:rPr lang="sk-SK" sz="2500" b="1" dirty="0"/>
              <a:t>24,5000</a:t>
            </a:r>
            <a:r>
              <a:rPr lang="sk-SK" sz="2500" dirty="0"/>
              <a:t> Eur   </a:t>
            </a:r>
            <a:r>
              <a:rPr lang="en-US" sz="2500" dirty="0"/>
              <a:t> </a:t>
            </a:r>
            <a:r>
              <a:rPr lang="sk-SK" sz="2500" dirty="0"/>
              <a:t> </a:t>
            </a:r>
            <a:r>
              <a:rPr lang="en-US" sz="2500" dirty="0"/>
              <a:t>(NA </a:t>
            </a:r>
            <a:r>
              <a:rPr lang="sk-SK" sz="2500" dirty="0"/>
              <a:t>ČLENA </a:t>
            </a:r>
            <a:r>
              <a:rPr lang="sk-SK" sz="2500" b="1" dirty="0"/>
              <a:t>3</a:t>
            </a:r>
            <a:r>
              <a:rPr lang="en-US" sz="2500" b="1" dirty="0"/>
              <a:t>51</a:t>
            </a:r>
            <a:r>
              <a:rPr lang="sk-SK" sz="2500" dirty="0"/>
              <a:t> EUR</a:t>
            </a:r>
            <a:r>
              <a:rPr lang="en-US" sz="2500" dirty="0"/>
              <a:t>)</a:t>
            </a:r>
          </a:p>
          <a:p>
            <a:pPr>
              <a:buFontTx/>
              <a:buChar char="-"/>
            </a:pPr>
            <a:r>
              <a:rPr lang="en-US" sz="2500" dirty="0"/>
              <a:t>SP  </a:t>
            </a:r>
            <a:r>
              <a:rPr lang="sk-SK" sz="2500" b="1" dirty="0"/>
              <a:t>87</a:t>
            </a:r>
            <a:r>
              <a:rPr lang="sk-SK" sz="2500" dirty="0"/>
              <a:t> ČLENOV </a:t>
            </a:r>
            <a:r>
              <a:rPr lang="sk-SK" sz="2500" b="1" dirty="0"/>
              <a:t>78,000</a:t>
            </a:r>
            <a:r>
              <a:rPr lang="sk-SK" sz="2500" dirty="0"/>
              <a:t> Eur</a:t>
            </a:r>
            <a:r>
              <a:rPr lang="en-US" sz="2500" dirty="0"/>
              <a:t>      (NA </a:t>
            </a:r>
            <a:r>
              <a:rPr lang="sk-SK" sz="2500" dirty="0"/>
              <a:t>ČLENA </a:t>
            </a:r>
            <a:r>
              <a:rPr lang="en-US" sz="2500" b="1" dirty="0"/>
              <a:t>565</a:t>
            </a:r>
            <a:r>
              <a:rPr lang="sk-SK" sz="2500" dirty="0"/>
              <a:t> Eur</a:t>
            </a:r>
            <a:r>
              <a:rPr lang="en-US" sz="2500" dirty="0"/>
              <a:t>)  </a:t>
            </a:r>
            <a:r>
              <a:rPr lang="sk-SK" sz="2500" dirty="0"/>
              <a:t>               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9BC0AD7-BC17-6FA2-91F6-D04C1D1BC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492127"/>
              </p:ext>
            </p:extLst>
          </p:nvPr>
        </p:nvGraphicFramePr>
        <p:xfrm>
          <a:off x="7533564" y="3666698"/>
          <a:ext cx="3208740" cy="284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761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20660E-F826-4655-BB97-984B17FE5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B36D89EE-FA2B-4C32-8C00-B2C6ED212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>
            <a:extLst>
              <a:ext uri="{FF2B5EF4-FFF2-40B4-BE49-F238E27FC236}">
                <a16:creationId xmlns:a16="http://schemas.microsoft.com/office/drawing/2014/main" id="{318307F8-152F-4244-A9FE-8D30EFFB7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B58161-97D6-D860-AE17-47DBFB54965B}"/>
              </a:ext>
            </a:extLst>
          </p:cNvPr>
          <p:cNvSpPr txBox="1"/>
          <p:nvPr/>
        </p:nvSpPr>
        <p:spPr>
          <a:xfrm>
            <a:off x="1525905" y="925830"/>
            <a:ext cx="10020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PODPORA JEDNOTLIVÝCH</a:t>
            </a:r>
            <a:r>
              <a:rPr lang="en-US" sz="2800" b="1" dirty="0"/>
              <a:t> </a:t>
            </a:r>
            <a:r>
              <a:rPr lang="sk-SK" sz="2800" b="1" dirty="0"/>
              <a:t>ŠPORTOV</a:t>
            </a:r>
            <a:r>
              <a:rPr lang="en-US" sz="2800" b="1" dirty="0"/>
              <a:t> SPF</a:t>
            </a:r>
            <a:r>
              <a:rPr lang="sk-SK" sz="2800" b="1" dirty="0"/>
              <a:t> </a:t>
            </a:r>
          </a:p>
          <a:p>
            <a:pPr algn="ctr"/>
            <a:r>
              <a:rPr lang="sk-SK" sz="2800" b="1" dirty="0"/>
              <a:t>PREPOČÍTANÁ NA  1 AKTÍVNEHO ČLENA </a:t>
            </a:r>
            <a:endParaRPr lang="en-US" sz="28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AC432A-0C62-060F-2518-3D71E6E40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26291"/>
              </p:ext>
            </p:extLst>
          </p:nvPr>
        </p:nvGraphicFramePr>
        <p:xfrm>
          <a:off x="1019695" y="1801091"/>
          <a:ext cx="10285616" cy="4228406"/>
        </p:xfrm>
        <a:graphic>
          <a:graphicData uri="http://schemas.openxmlformats.org/drawingml/2006/table">
            <a:tbl>
              <a:tblPr/>
              <a:tblGrid>
                <a:gridCol w="1973691">
                  <a:extLst>
                    <a:ext uri="{9D8B030D-6E8A-4147-A177-3AD203B41FA5}">
                      <a16:colId xmlns:a16="http://schemas.microsoft.com/office/drawing/2014/main" val="2102718290"/>
                    </a:ext>
                  </a:extLst>
                </a:gridCol>
                <a:gridCol w="1816692">
                  <a:extLst>
                    <a:ext uri="{9D8B030D-6E8A-4147-A177-3AD203B41FA5}">
                      <a16:colId xmlns:a16="http://schemas.microsoft.com/office/drawing/2014/main" val="3760311800"/>
                    </a:ext>
                  </a:extLst>
                </a:gridCol>
                <a:gridCol w="1417467">
                  <a:extLst>
                    <a:ext uri="{9D8B030D-6E8A-4147-A177-3AD203B41FA5}">
                      <a16:colId xmlns:a16="http://schemas.microsoft.com/office/drawing/2014/main" val="433350649"/>
                    </a:ext>
                  </a:extLst>
                </a:gridCol>
                <a:gridCol w="1166271">
                  <a:extLst>
                    <a:ext uri="{9D8B030D-6E8A-4147-A177-3AD203B41FA5}">
                      <a16:colId xmlns:a16="http://schemas.microsoft.com/office/drawing/2014/main" val="2182952847"/>
                    </a:ext>
                  </a:extLst>
                </a:gridCol>
                <a:gridCol w="1255984">
                  <a:extLst>
                    <a:ext uri="{9D8B030D-6E8A-4147-A177-3AD203B41FA5}">
                      <a16:colId xmlns:a16="http://schemas.microsoft.com/office/drawing/2014/main" val="2532968240"/>
                    </a:ext>
                  </a:extLst>
                </a:gridCol>
                <a:gridCol w="1255984">
                  <a:extLst>
                    <a:ext uri="{9D8B030D-6E8A-4147-A177-3AD203B41FA5}">
                      <a16:colId xmlns:a16="http://schemas.microsoft.com/office/drawing/2014/main" val="4019987295"/>
                    </a:ext>
                  </a:extLst>
                </a:gridCol>
                <a:gridCol w="1399527">
                  <a:extLst>
                    <a:ext uri="{9D8B030D-6E8A-4147-A177-3AD203B41FA5}">
                      <a16:colId xmlns:a16="http://schemas.microsoft.com/office/drawing/2014/main" val="1611377112"/>
                    </a:ext>
                  </a:extLst>
                </a:gridCol>
              </a:tblGrid>
              <a:tr h="557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Financovanie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SPF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športov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109357"/>
                  </a:ext>
                </a:extLst>
              </a:tr>
              <a:tr h="55782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Kapitola 12, 15 a 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UTM, Repre a Rozvoj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1 183 079.63 €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91 006.00 €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364 024.50 €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182 012.25 €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1 820 122.38 €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192413"/>
                  </a:ext>
                </a:extLst>
              </a:tr>
              <a:tr h="557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PodKapitola 12 a 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Tim junior + senior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90 187.50 €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5 000.00 €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77 000.00 €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28 750.00 €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200 937.50 €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572048"/>
                  </a:ext>
                </a:extLst>
              </a:tr>
              <a:tr h="557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Kapitola 11 = 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Príspevok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klub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.č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lenov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479 198.71 €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-  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142 204.98 €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16 000.29 €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637 403.98 €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191851"/>
                  </a:ext>
                </a:extLst>
              </a:tr>
              <a:tr h="557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Rozpočet športu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1 752 465.84 €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96 006.00 €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583 229.48 €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226 762.54 €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2 658 463.86 €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099805"/>
                  </a:ext>
                </a:extLst>
              </a:tr>
              <a:tr h="323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Aktívni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lenovia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r.2022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sk-SK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768731"/>
                  </a:ext>
                </a:extLst>
              </a:tr>
              <a:tr h="5578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Rozpočet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na1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</a:t>
                      </a:r>
                      <a:r>
                        <a:rPr lang="sk-SK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ívneho</a:t>
                      </a: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člena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742.51 €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1 371.52 €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830.81 €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2 625.09 €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37365"/>
                  </a:ext>
                </a:extLst>
              </a:tr>
              <a:tr h="5578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*Dualny členovia PL a DP registrovaní v PL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783.23 €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DP + PL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852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25F0DA5-56D6-CE3B-D6D4-3125C509FB15}"/>
              </a:ext>
            </a:extLst>
          </p:cNvPr>
          <p:cNvSpPr txBox="1"/>
          <p:nvPr/>
        </p:nvSpPr>
        <p:spPr>
          <a:xfrm>
            <a:off x="2277687" y="254214"/>
            <a:ext cx="9764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600" dirty="0"/>
              <a:t>ROZPOČET </a:t>
            </a:r>
            <a:r>
              <a:rPr lang="en-US" sz="3600" dirty="0"/>
              <a:t>SPF </a:t>
            </a:r>
            <a:r>
              <a:rPr lang="sk-SK" sz="3600" dirty="0"/>
              <a:t>Z I</a:t>
            </a:r>
            <a:r>
              <a:rPr lang="en-US" sz="3600" dirty="0"/>
              <a:t>N</a:t>
            </a:r>
            <a:r>
              <a:rPr lang="sk-SK" sz="3600" dirty="0"/>
              <a:t>ÉHO POHĽADU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878858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11999</TotalTime>
  <Words>1538</Words>
  <Application>Microsoft Office PowerPoint</Application>
  <PresentationFormat>Widescreen</PresentationFormat>
  <Paragraphs>168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Wingdings</vt:lpstr>
      <vt:lpstr>Droplet</vt:lpstr>
      <vt:lpstr>Worksheet</vt:lpstr>
      <vt:lpstr>Nastavenie ROZPOČTU  A FinancovaniE Športových odvetví  v SPF</vt:lpstr>
      <vt:lpstr>FINANCovanie ŠPORTu a SPF v kocke </vt:lpstr>
      <vt:lpstr>  KTO VYTVÁRA PRE SPF FINANCIE?</vt:lpstr>
      <vt:lpstr>% váhY PUŠ  vs.  % rozdelenie rozpočtu medzi Športami</vt:lpstr>
      <vt:lpstr>KOĽKO VÝSLEDKOV do PUŠ JE DôleŽitých? POdľa súčasného nastavenia Váh PUŠ</vt:lpstr>
      <vt:lpstr>ARGUMET LEPŠÍCH VÝSLEDKOV DO PUŠ. Ako sú na tom InidividUálne ŠPORTY VzÁJOMNE?</vt:lpstr>
      <vt:lpstr>ROZPOČET SPF Z InÉHO POHĽADU ČLENSKÁ ZÁKLADŇA a ROZPOČET</vt:lpstr>
      <vt:lpstr>ROZPOČET SPF Z InÉHO POHĽADU % váhY a ROZPOČET – KAPITOLA 16</vt:lpstr>
      <vt:lpstr>PowerPoint Presentation</vt:lpstr>
      <vt:lpstr>ROZPOČET SPF Z InÉHO POHĽADU KAPITOLA 16 – Rozvoj Športu-SúťaŽe</vt:lpstr>
      <vt:lpstr>Podpora Športovej reprezentácie v Športoch /spoločná príprava/ Kapitola 12 (LEN Spol. Príprava) a Kapitola 15 (ReprezenTáCIA)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Nastavenie  ROZPOČTU A Financovania Športových odvetví v SPF</dc:title>
  <dc:creator>Martina Moravcova</dc:creator>
  <cp:lastModifiedBy>Martina Moravcova</cp:lastModifiedBy>
  <cp:revision>15</cp:revision>
  <dcterms:created xsi:type="dcterms:W3CDTF">2023-04-09T14:14:52Z</dcterms:created>
  <dcterms:modified xsi:type="dcterms:W3CDTF">2023-04-27T15:07:03Z</dcterms:modified>
</cp:coreProperties>
</file>