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1" r:id="rId3"/>
    <p:sldId id="262" r:id="rId4"/>
    <p:sldId id="268" r:id="rId5"/>
    <p:sldId id="266" r:id="rId6"/>
    <p:sldId id="265" r:id="rId7"/>
  </p:sldIdLst>
  <p:sldSz cx="6858000" cy="9906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2702" y="2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0934-E9EE-4E73-8B71-9C6952A87735}" type="datetimeFigureOut">
              <a:rPr lang="sk-SK" smtClean="0"/>
              <a:t>29. 1. 2026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2321-6B49-4D77-87E5-8078371CAF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2055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0934-E9EE-4E73-8B71-9C6952A87735}" type="datetimeFigureOut">
              <a:rPr lang="sk-SK" smtClean="0"/>
              <a:t>29. 1. 2026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2321-6B49-4D77-87E5-8078371CAF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184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0934-E9EE-4E73-8B71-9C6952A87735}" type="datetimeFigureOut">
              <a:rPr lang="sk-SK" smtClean="0"/>
              <a:t>29. 1. 2026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2321-6B49-4D77-87E5-8078371CAF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38275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0934-E9EE-4E73-8B71-9C6952A87735}" type="datetimeFigureOut">
              <a:rPr lang="sk-SK" smtClean="0"/>
              <a:t>29. 1. 2026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2321-6B49-4D77-87E5-8078371CAF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9587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0934-E9EE-4E73-8B71-9C6952A87735}" type="datetimeFigureOut">
              <a:rPr lang="sk-SK" smtClean="0"/>
              <a:t>29. 1. 2026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2321-6B49-4D77-87E5-8078371CAF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565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0934-E9EE-4E73-8B71-9C6952A87735}" type="datetimeFigureOut">
              <a:rPr lang="sk-SK" smtClean="0"/>
              <a:t>29. 1. 2026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2321-6B49-4D77-87E5-8078371CAF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67664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0934-E9EE-4E73-8B71-9C6952A87735}" type="datetimeFigureOut">
              <a:rPr lang="sk-SK" smtClean="0"/>
              <a:t>29. 1. 2026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2321-6B49-4D77-87E5-8078371CAF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74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0934-E9EE-4E73-8B71-9C6952A87735}" type="datetimeFigureOut">
              <a:rPr lang="sk-SK" smtClean="0"/>
              <a:t>29. 1. 2026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2321-6B49-4D77-87E5-8078371CAF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04532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0934-E9EE-4E73-8B71-9C6952A87735}" type="datetimeFigureOut">
              <a:rPr lang="sk-SK" smtClean="0"/>
              <a:t>29. 1. 2026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2321-6B49-4D77-87E5-8078371CAF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44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0934-E9EE-4E73-8B71-9C6952A87735}" type="datetimeFigureOut">
              <a:rPr lang="sk-SK" smtClean="0"/>
              <a:t>29. 1. 2026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2321-6B49-4D77-87E5-8078371CAF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1566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80934-E9EE-4E73-8B71-9C6952A87735}" type="datetimeFigureOut">
              <a:rPr lang="sk-SK" smtClean="0"/>
              <a:t>29. 1. 2026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4B2321-6B49-4D77-87E5-8078371CAF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0065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80934-E9EE-4E73-8B71-9C6952A87735}" type="datetimeFigureOut">
              <a:rPr lang="sk-SK" smtClean="0"/>
              <a:t>29. 1. 2026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4B2321-6B49-4D77-87E5-8078371CAFE7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7555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iroslav.simun@gmail.com" TargetMode="External"/><Relationship Id="rId7" Type="http://schemas.openxmlformats.org/officeDocument/2006/relationships/image" Target="../media/image4.png"/><Relationship Id="rId2" Type="http://schemas.openxmlformats.org/officeDocument/2006/relationships/hyperlink" Target="mailto:vcs@swimmsvk.sk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mailto:ssc@swimmsvk.sk" TargetMode="External"/><Relationship Id="rId4" Type="http://schemas.openxmlformats.org/officeDocument/2006/relationships/hyperlink" Target="mailto:grznarova@swimmsvk.sk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mailto:vcs@swimmsvk.s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grpSp>
        <p:nvGrpSpPr>
          <p:cNvPr id="3" name="Skupina 2"/>
          <p:cNvGrpSpPr/>
          <p:nvPr/>
        </p:nvGrpSpPr>
        <p:grpSpPr>
          <a:xfrm>
            <a:off x="72222" y="7972422"/>
            <a:ext cx="4061459" cy="1266245"/>
            <a:chOff x="347698" y="102547"/>
            <a:chExt cx="1687708" cy="66024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4" name="Zaoblený obdĺžnik 3"/>
            <p:cNvSpPr/>
            <p:nvPr/>
          </p:nvSpPr>
          <p:spPr>
            <a:xfrm>
              <a:off x="347698" y="102547"/>
              <a:ext cx="1687708" cy="660249"/>
            </a:xfrm>
            <a:prstGeom prst="roundRect">
              <a:avLst/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  <a:sym typeface="Helvetica"/>
                </a:rPr>
                <a:t>     </a:t>
              </a:r>
            </a:p>
          </p:txBody>
        </p:sp>
        <p:sp>
          <p:nvSpPr>
            <p:cNvPr id="5" name="Zaoblený obdĺžnik 4"/>
            <p:cNvSpPr txBox="1"/>
            <p:nvPr/>
          </p:nvSpPr>
          <p:spPr>
            <a:xfrm>
              <a:off x="404863" y="160849"/>
              <a:ext cx="1541883" cy="555126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r" defTabSz="35560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32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26.-28.6.2026</a:t>
              </a:r>
            </a:p>
            <a:p>
              <a:pPr lvl="0" algn="r" defTabSz="35560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2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X-</a:t>
              </a:r>
              <a:r>
                <a:rPr lang="sk-SK" sz="1200" b="1" dirty="0" err="1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Bionic</a:t>
              </a:r>
              <a:r>
                <a:rPr lang="sk-SK" sz="12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®</a:t>
              </a:r>
              <a:r>
                <a:rPr lang="sk-SK" sz="1200" b="1" spc="-65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sk-SK" sz="1200" b="1" dirty="0" err="1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Aquatic</a:t>
              </a:r>
              <a:r>
                <a:rPr lang="sk-SK" sz="1200" b="1" spc="-15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sk-SK" sz="1200" b="1" dirty="0" err="1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Sphere</a:t>
              </a:r>
              <a:r>
                <a:rPr lang="sk-SK" sz="12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,</a:t>
              </a:r>
              <a:r>
                <a:rPr lang="sk-SK" sz="1200" b="1" spc="-15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 </a:t>
              </a:r>
              <a:endParaRPr lang="sk-SK" sz="1200" b="1" spc="-15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endParaRPr>
            </a:p>
            <a:p>
              <a:pPr lvl="0" algn="r" defTabSz="35560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2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Dubová</a:t>
              </a:r>
              <a:r>
                <a:rPr lang="sk-SK" sz="1200" b="1" spc="-20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sk-SK" sz="12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33,</a:t>
              </a:r>
              <a:r>
                <a:rPr lang="sk-SK" sz="1200" b="1" spc="-15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sk-SK" sz="12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931</a:t>
              </a:r>
              <a:r>
                <a:rPr lang="sk-SK" sz="1200" b="1" spc="-15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sk-SK" sz="1200" b="1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01</a:t>
              </a:r>
              <a:r>
                <a:rPr lang="sk-SK" sz="1200" b="1" spc="-20" dirty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 </a:t>
              </a:r>
              <a:r>
                <a:rPr lang="sk-SK" sz="12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Šamorín - Slovakia</a:t>
              </a:r>
              <a:r>
                <a:rPr kumimoji="0" lang="sk-SK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95000"/>
                    </a:schemeClr>
                  </a:solidFill>
                  <a:effectLst/>
                  <a:uLnTx/>
                  <a:uFillTx/>
                  <a:latin typeface="Helvetica"/>
                  <a:cs typeface="Helvetica"/>
                  <a:sym typeface="Helvetica"/>
                </a:rPr>
                <a:t>  </a:t>
              </a:r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2173357" y="2595355"/>
            <a:ext cx="4454220" cy="664265"/>
            <a:chOff x="146630" y="102547"/>
            <a:chExt cx="1888777" cy="66024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Zaoblený obdĺžnik 7"/>
            <p:cNvSpPr/>
            <p:nvPr/>
          </p:nvSpPr>
          <p:spPr>
            <a:xfrm>
              <a:off x="146630" y="102547"/>
              <a:ext cx="1888777" cy="660249"/>
            </a:xfrm>
            <a:prstGeom prst="roundRect">
              <a:avLst/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  <a:sym typeface="Helvetica"/>
                </a:rPr>
                <a:t>     </a:t>
              </a:r>
            </a:p>
          </p:txBody>
        </p:sp>
        <p:sp>
          <p:nvSpPr>
            <p:cNvPr id="9" name="Zaoblený obdĺžnik 4"/>
            <p:cNvSpPr txBox="1"/>
            <p:nvPr/>
          </p:nvSpPr>
          <p:spPr>
            <a:xfrm>
              <a:off x="234051" y="149367"/>
              <a:ext cx="1728442" cy="61342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r" defTabSz="35560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24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a Majstrovstvá SR </a:t>
              </a:r>
              <a:r>
                <a:rPr lang="sk-SK" sz="2400" b="1" dirty="0" err="1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Open</a:t>
              </a:r>
              <a:endParaRPr lang="sk-SK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endParaRPr>
            </a:p>
          </p:txBody>
        </p:sp>
      </p:grpSp>
      <p:sp>
        <p:nvSpPr>
          <p:cNvPr id="2" name="Obdĺžnik 1"/>
          <p:cNvSpPr/>
          <p:nvPr/>
        </p:nvSpPr>
        <p:spPr>
          <a:xfrm>
            <a:off x="2590800" y="9430776"/>
            <a:ext cx="1438835" cy="354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" name="Obrázok 9" descr="C:\Users\Róbert Košťál\Desktop\Samko 2019-2025\TNE SAMKO\Foto Samuel EYOF\Prvá medaila Slovenska z EYOF v Banskej Bystrici je zásluhou Samuela Košťála aj prvá plavecká po 15 rokoch _ Slovenský olympijský tím_files\tipos_logo_1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307" y="9501491"/>
            <a:ext cx="995082" cy="2127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59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kupina 9"/>
          <p:cNvGrpSpPr/>
          <p:nvPr/>
        </p:nvGrpSpPr>
        <p:grpSpPr>
          <a:xfrm rot="603874">
            <a:off x="334468" y="1807262"/>
            <a:ext cx="3592930" cy="715834"/>
            <a:chOff x="-229117" y="287604"/>
            <a:chExt cx="3139906" cy="165712"/>
          </a:xfrm>
        </p:grpSpPr>
        <p:sp>
          <p:nvSpPr>
            <p:cNvPr id="11" name="Zaoblený obdĺžnik 10"/>
            <p:cNvSpPr/>
            <p:nvPr/>
          </p:nvSpPr>
          <p:spPr>
            <a:xfrm rot="20994756">
              <a:off x="-229117" y="287604"/>
              <a:ext cx="3139906" cy="162664"/>
            </a:xfrm>
            <a:prstGeom prst="roundRect">
              <a:avLst/>
            </a:prstGeom>
            <a:solidFill>
              <a:schemeClr val="tx2">
                <a:lumMod val="60000"/>
                <a:lumOff val="40000"/>
              </a:scheme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"/>
                <a:cs typeface="Helvetica"/>
                <a:sym typeface="Helvetica"/>
              </a:endParaRPr>
            </a:p>
          </p:txBody>
        </p:sp>
        <p:sp>
          <p:nvSpPr>
            <p:cNvPr id="12" name="Zaoblený obdĺžnik 4"/>
            <p:cNvSpPr txBox="1"/>
            <p:nvPr/>
          </p:nvSpPr>
          <p:spPr>
            <a:xfrm rot="20994756">
              <a:off x="-183706" y="316132"/>
              <a:ext cx="2614946" cy="137184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marL="0" marR="0" lvl="0" indent="0" algn="ctr" defTabSz="48895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lang="sk-SK" sz="1200" b="1" i="1" kern="0" dirty="0">
                  <a:solidFill>
                    <a:srgbClr val="FFFFFF"/>
                  </a:solidFill>
                  <a:latin typeface="Helvetica"/>
                  <a:cs typeface="Helvetica"/>
                  <a:sym typeface="Helvetica"/>
                </a:rPr>
                <a:t>E</a:t>
              </a:r>
              <a:r>
                <a:rPr kumimoji="0" lang="sk-SK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  <a:sym typeface="Helvetica"/>
                </a:rPr>
                <a:t>A </a:t>
              </a:r>
              <a:r>
                <a:rPr kumimoji="0" lang="sk-SK" sz="11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  <a:sym typeface="Helvetica"/>
                </a:rPr>
                <a:t>KVALIFIKAČNÉ PODUJATIE PRE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2911" y="2730096"/>
            <a:ext cx="4772544" cy="485011"/>
          </a:xfrm>
        </p:spPr>
        <p:txBody>
          <a:bodyPr>
            <a:noAutofit/>
          </a:bodyPr>
          <a:lstStyle/>
          <a:p>
            <a:pPr marR="358775" lvl="0" algn="l">
              <a:lnSpc>
                <a:spcPct val="115000"/>
              </a:lnSpc>
              <a:spcBef>
                <a:spcPts val="750"/>
              </a:spcBef>
            </a:pPr>
            <a:r>
              <a:rPr lang="sk-SK" sz="2400" b="1" cap="all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Všeobecné ustanovenia</a:t>
            </a:r>
            <a:endParaRPr lang="sk-SK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2911" y="3236847"/>
            <a:ext cx="6316556" cy="6621780"/>
          </a:xfrm>
        </p:spPr>
        <p:txBody>
          <a:bodyPr>
            <a:normAutofit/>
          </a:bodyPr>
          <a:lstStyle/>
          <a:p>
            <a:pPr algn="l"/>
            <a:r>
              <a:rPr lang="sk-SK" sz="1200" b="1" i="1" cap="all" dirty="0" smtClean="0">
                <a:latin typeface="Arial" panose="020B0604020202020204" pitchFamily="34" charset="0"/>
                <a:cs typeface="Arial" panose="020B0604020202020204" pitchFamily="34" charset="0"/>
              </a:rPr>
              <a:t>Organizátor:</a:t>
            </a:r>
            <a:endParaRPr lang="sk-SK" sz="1200" b="1" i="1" cap="al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Slovenská</a:t>
            </a:r>
            <a:r>
              <a:rPr lang="sk-SK" sz="900" spc="-25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plavecká</a:t>
            </a:r>
            <a:r>
              <a:rPr lang="sk-SK" sz="900" spc="-2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federácia</a:t>
            </a: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  </a:t>
            </a:r>
            <a:r>
              <a:rPr lang="cs-CZ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www.swimmsvk.sk </a:t>
            </a:r>
            <a:endParaRPr lang="sk-SK" sz="9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R="358775" algn="l">
              <a:lnSpc>
                <a:spcPct val="115000"/>
              </a:lnSpc>
              <a:spcAft>
                <a:spcPts val="0"/>
              </a:spcAft>
            </a:pPr>
            <a:r>
              <a:rPr lang="sk-SK" sz="1200" b="1" i="1" kern="0" cap="all" spc="75" dirty="0">
                <a:latin typeface="Arial" panose="020B0604020202020204" pitchFamily="34" charset="0"/>
                <a:cs typeface="Arial" panose="020B0604020202020204" pitchFamily="34" charset="0"/>
              </a:rPr>
              <a:t>dátum a miesto </a:t>
            </a:r>
            <a:r>
              <a:rPr lang="sk-SK" sz="1200" b="1" i="1" kern="0" cap="all" spc="75" dirty="0" smtClean="0">
                <a:latin typeface="Arial" panose="020B0604020202020204" pitchFamily="34" charset="0"/>
                <a:cs typeface="Arial" panose="020B0604020202020204" pitchFamily="34" charset="0"/>
              </a:rPr>
              <a:t>konania:</a:t>
            </a:r>
            <a:endParaRPr lang="sk-SK" sz="1200" b="1" i="1" kern="0" cap="all" spc="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15000"/>
              </a:lnSpc>
              <a:spcBef>
                <a:spcPts val="465"/>
              </a:spcBef>
            </a:pP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26.</a:t>
            </a:r>
            <a:r>
              <a:rPr lang="sk-SK" sz="900" spc="-2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-</a:t>
            </a:r>
            <a:r>
              <a:rPr lang="sk-SK" sz="900" spc="-15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28.</a:t>
            </a:r>
            <a:r>
              <a:rPr lang="sk-SK" sz="900" spc="-2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6</a:t>
            </a: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</a:t>
            </a:r>
            <a:r>
              <a:rPr lang="sk-SK" sz="900" spc="-15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2026</a:t>
            </a:r>
            <a:r>
              <a:rPr lang="sk-SK" sz="900" b="1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</a:t>
            </a:r>
            <a:r>
              <a:rPr lang="sk-SK" sz="9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X-</a:t>
            </a:r>
            <a:r>
              <a:rPr lang="sk-SK" sz="900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Bionic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®</a:t>
            </a:r>
            <a:r>
              <a:rPr lang="sk-SK" sz="900" spc="-65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Aquatic</a:t>
            </a:r>
            <a:r>
              <a:rPr lang="sk-SK" sz="900" spc="-15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Sphere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</a:t>
            </a:r>
            <a:r>
              <a:rPr lang="sk-SK" sz="900" spc="-15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Dubová</a:t>
            </a:r>
            <a:r>
              <a:rPr lang="sk-SK" sz="900" spc="-2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33,</a:t>
            </a:r>
            <a:r>
              <a:rPr lang="sk-SK" sz="900" spc="-15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931</a:t>
            </a:r>
            <a:r>
              <a:rPr lang="sk-SK" sz="900" spc="-15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01</a:t>
            </a:r>
            <a:r>
              <a:rPr lang="sk-SK" sz="900" spc="-2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Šamorín, Slovenská republika</a:t>
            </a:r>
            <a:r>
              <a:rPr lang="sk-SK" sz="900" dirty="0"/>
              <a:t>  </a:t>
            </a:r>
          </a:p>
          <a:p>
            <a:pPr algn="l">
              <a:lnSpc>
                <a:spcPct val="115000"/>
              </a:lnSpc>
              <a:spcBef>
                <a:spcPts val="465"/>
              </a:spcBef>
              <a:spcAft>
                <a:spcPts val="0"/>
              </a:spcAft>
            </a:pPr>
            <a:r>
              <a:rPr lang="sk-SK" sz="900" spc="-2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1200" b="1" i="1" kern="0" cap="all" spc="75" dirty="0" smtClean="0">
                <a:latin typeface="Arial" panose="020B0604020202020204" pitchFamily="34" charset="0"/>
                <a:cs typeface="Arial" panose="020B0604020202020204" pitchFamily="34" charset="0"/>
              </a:rPr>
              <a:t>Prihlášky:</a:t>
            </a:r>
            <a:endParaRPr lang="sk-SK" sz="1200" b="1" kern="0" cap="all" spc="7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Bef>
                <a:spcPts val="465"/>
              </a:spcBef>
              <a:spcAft>
                <a:spcPts val="0"/>
              </a:spcAft>
            </a:pP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do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:</a:t>
            </a:r>
            <a:r>
              <a:rPr lang="sk-SK" sz="900" spc="-2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17.</a:t>
            </a:r>
            <a:r>
              <a:rPr lang="sk-SK" sz="900" spc="-15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6</a:t>
            </a: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</a:t>
            </a:r>
            <a:r>
              <a:rPr lang="sk-SK" sz="900" spc="-2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2026</a:t>
            </a:r>
            <a:r>
              <a:rPr lang="sk-SK" sz="900" spc="-15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do</a:t>
            </a:r>
            <a:r>
              <a:rPr lang="sk-SK" sz="900" spc="-2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20.00</a:t>
            </a:r>
            <a:r>
              <a:rPr lang="sk-SK" sz="900" spc="-15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hod.; prihlášky</a:t>
            </a:r>
            <a:r>
              <a:rPr lang="sk-SK" sz="900" spc="-55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v</a:t>
            </a:r>
            <a:r>
              <a:rPr lang="sk-SK" sz="900" spc="-6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programe</a:t>
            </a:r>
            <a:r>
              <a:rPr lang="sk-SK" sz="900" spc="-55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lenex</a:t>
            </a:r>
            <a:endParaRPr lang="sk-SK" sz="9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l">
              <a:lnSpc>
                <a:spcPts val="1145"/>
              </a:lnSpc>
              <a:spcAft>
                <a:spcPts val="0"/>
              </a:spcAft>
            </a:pP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email:</a:t>
            </a:r>
            <a:r>
              <a:rPr lang="sk-SK" sz="900" spc="-5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u="sng" spc="-5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  <a:hlinkClick r:id="rId2"/>
              </a:rPr>
              <a:t>vcs@swimmsvk.sk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	</a:t>
            </a:r>
            <a:r>
              <a:rPr lang="sk-SK" sz="900" spc="-5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kópia:</a:t>
            </a:r>
            <a:r>
              <a:rPr lang="sk-SK" sz="900" spc="5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u="sng" dirty="0">
                <a:latin typeface="Arial" panose="020B0604020202020204" pitchFamily="34" charset="0"/>
                <a:ea typeface="MS Mincho"/>
                <a:cs typeface="Arial" panose="020B0604020202020204" pitchFamily="34" charset="0"/>
                <a:hlinkClick r:id="rId3"/>
              </a:rPr>
              <a:t>miroslav.simun@gmail.com</a:t>
            </a:r>
            <a:endParaRPr lang="sk-SK" sz="9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l">
              <a:lnSpc>
                <a:spcPts val="1145"/>
              </a:lnSpc>
              <a:spcAft>
                <a:spcPts val="0"/>
              </a:spcAft>
            </a:pP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Usporiadateľ si vyhradzuje právo obmedziť maximálny počet rozplavieb v disciplínach </a:t>
            </a: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podľa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týchto propozícií nižšie.</a:t>
            </a:r>
          </a:p>
          <a:p>
            <a:pPr marR="358775" algn="l">
              <a:lnSpc>
                <a:spcPts val="1145"/>
              </a:lnSpc>
              <a:spcAft>
                <a:spcPts val="0"/>
              </a:spcAft>
            </a:pP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Športový klub,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resp. národná federácia môže pretekára prihlásiť na základe zaplávaných časov v období </a:t>
            </a: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           od 1.1.2023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do dňa termínu prihlášok na podujatie. Časy budú overované na portáli </a:t>
            </a: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swimrankings.net.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Ako nominačný výkon sa do úvahy bude brať najlepší výkon bez ohľadu na bazén, v ktorom bol tento čas zaplávaný. Ak sa časy resp. výkony nebudú dať overiť na portáli </a:t>
            </a: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swimrankings.net,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je potrebné k prihláške doplniť potvrdenie od národnej federácie. </a:t>
            </a:r>
            <a:endParaRPr lang="sk-SK" sz="900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R="358775" lvl="0" algn="l">
              <a:lnSpc>
                <a:spcPct val="115000"/>
              </a:lnSpc>
            </a:pPr>
            <a:r>
              <a:rPr lang="sk-SK" sz="1200" b="1" i="1" kern="0" cap="all" spc="75" dirty="0" smtClean="0">
                <a:latin typeface="Arial" panose="020B0604020202020204" pitchFamily="34" charset="0"/>
                <a:cs typeface="Arial" panose="020B0604020202020204" pitchFamily="34" charset="0"/>
              </a:rPr>
              <a:t>Informácie:</a:t>
            </a:r>
            <a:endParaRPr lang="sk-SK" sz="1200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sk-SK" sz="900" dirty="0" err="1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Bianca</a:t>
            </a: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 err="1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Grznárová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+421</a:t>
            </a:r>
            <a:r>
              <a:rPr lang="sk-SK" sz="900" spc="-5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 905 595 415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 riaditeľ </a:t>
            </a:r>
            <a:r>
              <a:rPr lang="sk-SK" sz="900" spc="-5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pretekov, </a:t>
            </a:r>
            <a:r>
              <a:rPr lang="sk-SK" sz="900" u="sng" spc="-5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  <a:hlinkClick r:id="rId2"/>
              </a:rPr>
              <a:t>vcs@swimmsvk.sk</a:t>
            </a:r>
            <a:r>
              <a:rPr lang="sk-SK" sz="900" spc="-5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, </a:t>
            </a:r>
            <a:r>
              <a:rPr lang="sk-SK" sz="900" u="sng" spc="-5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  <a:hlinkClick r:id="rId4"/>
              </a:rPr>
              <a:t>grznarova@swimmsvk.sk</a:t>
            </a:r>
            <a:endParaRPr lang="sk-SK" sz="900" u="sng" spc="-5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R="358775" lvl="0" algn="l">
              <a:lnSpc>
                <a:spcPct val="115000"/>
              </a:lnSpc>
            </a:pPr>
            <a:r>
              <a:rPr lang="sk-SK" sz="1200" b="1" i="1" kern="0" cap="all" spc="7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priJATÍ</a:t>
            </a:r>
            <a:r>
              <a:rPr lang="sk-SK" sz="1200" b="1" i="1" kern="0" cap="all" spc="75" dirty="0" smtClean="0">
                <a:latin typeface="Arial" panose="020B0604020202020204" pitchFamily="34" charset="0"/>
                <a:cs typeface="Arial" panose="020B0604020202020204" pitchFamily="34" charset="0"/>
              </a:rPr>
              <a:t> PRETEKÁRI:</a:t>
            </a:r>
            <a:endParaRPr lang="sk-SK" sz="1200" b="1" kern="0" cap="all" spc="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zverejnenie</a:t>
            </a:r>
            <a:r>
              <a:rPr lang="sk-SK" sz="900" spc="255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19.</a:t>
            </a:r>
            <a:r>
              <a:rPr lang="sk-SK" sz="900" spc="-1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6</a:t>
            </a: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</a:t>
            </a:r>
            <a:r>
              <a:rPr lang="sk-SK" sz="900" spc="-1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2026</a:t>
            </a:r>
          </a:p>
          <a:p>
            <a:pPr marR="358775" lvl="0" algn="l">
              <a:lnSpc>
                <a:spcPct val="115000"/>
              </a:lnSpc>
            </a:pPr>
            <a:r>
              <a:rPr lang="sk-SK" sz="1200" b="1" i="1" kern="0" cap="all" spc="75" dirty="0" smtClean="0">
                <a:latin typeface="Arial" panose="020B0604020202020204" pitchFamily="34" charset="0"/>
                <a:cs typeface="Arial" panose="020B0604020202020204" pitchFamily="34" charset="0"/>
              </a:rPr>
              <a:t>ŠTARTOVNÉ:</a:t>
            </a:r>
            <a:endParaRPr lang="sk-SK" sz="1200" b="1" kern="0" cap="all" spc="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Bef>
                <a:spcPts val="470"/>
              </a:spcBef>
              <a:spcAft>
                <a:spcPts val="0"/>
              </a:spcAft>
            </a:pP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9</a:t>
            </a:r>
            <a:r>
              <a:rPr lang="sk-SK" sz="900" spc="-6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€</a:t>
            </a:r>
            <a:r>
              <a:rPr lang="sk-SK" sz="900" spc="-45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/</a:t>
            </a:r>
            <a:r>
              <a:rPr lang="sk-SK" sz="900" spc="-55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1</a:t>
            </a:r>
            <a:r>
              <a:rPr lang="sk-SK" sz="900" spc="-55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štart </a:t>
            </a:r>
            <a:r>
              <a:rPr lang="sk-SK" sz="900" spc="-55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(zahraniční účastníci 12 € za štart</a:t>
            </a:r>
            <a:r>
              <a:rPr lang="sk-SK" sz="900" spc="-55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)</a:t>
            </a:r>
          </a:p>
          <a:p>
            <a:pPr algn="l">
              <a:lnSpc>
                <a:spcPct val="115000"/>
              </a:lnSpc>
              <a:spcBef>
                <a:spcPts val="470"/>
              </a:spcBef>
              <a:spcAft>
                <a:spcPts val="0"/>
              </a:spcAft>
            </a:pP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Platba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štartovného na účet SPF na základe vystavenej </a:t>
            </a: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faktúry.</a:t>
            </a:r>
            <a:endParaRPr lang="sk-SK" sz="9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marR="358775" lvl="0" algn="l">
              <a:lnSpc>
                <a:spcPct val="115000"/>
              </a:lnSpc>
            </a:pPr>
            <a:r>
              <a:rPr lang="sk-SK" sz="1200" b="1" i="1" kern="0" cap="all" spc="7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ODhlášky</a:t>
            </a:r>
            <a:r>
              <a:rPr lang="sk-SK" sz="1200" b="1" i="1" kern="0" cap="all" spc="75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k-SK" sz="1200" b="1" dirty="0" smtClean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algn="l">
              <a:lnSpc>
                <a:spcPts val="1145"/>
              </a:lnSpc>
              <a:spcAft>
                <a:spcPts val="0"/>
              </a:spcAft>
            </a:pP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do</a:t>
            </a:r>
            <a:r>
              <a:rPr lang="sk-SK" sz="900" spc="-15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23.</a:t>
            </a:r>
            <a:r>
              <a:rPr lang="sk-SK" sz="900" spc="-2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6</a:t>
            </a: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.</a:t>
            </a:r>
            <a:r>
              <a:rPr lang="sk-SK" sz="900" spc="-2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2026</a:t>
            </a:r>
            <a:r>
              <a:rPr lang="sk-SK" sz="900" spc="-15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do</a:t>
            </a:r>
            <a:r>
              <a:rPr lang="sk-SK" sz="900" spc="-15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08:00</a:t>
            </a:r>
            <a:r>
              <a:rPr lang="sk-SK" sz="900" spc="-15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hod.</a:t>
            </a:r>
          </a:p>
          <a:p>
            <a:pPr algn="l">
              <a:lnSpc>
                <a:spcPts val="1145"/>
              </a:lnSpc>
              <a:spcAft>
                <a:spcPts val="0"/>
              </a:spcAft>
            </a:pP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email:</a:t>
            </a:r>
            <a:r>
              <a:rPr lang="sk-SK" sz="900" spc="-5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u="sng" spc="-5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  <a:hlinkClick r:id="rId5"/>
              </a:rPr>
              <a:t>vcs@swimmsvk.sk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	</a:t>
            </a:r>
            <a:r>
              <a:rPr lang="sk-SK" sz="900" spc="-5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kópia:</a:t>
            </a:r>
            <a:r>
              <a:rPr lang="sk-SK" sz="900" spc="5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900" dirty="0">
                <a:latin typeface="Arial" panose="020B0604020202020204" pitchFamily="34" charset="0"/>
                <a:ea typeface="MS Mincho"/>
                <a:cs typeface="Arial" panose="020B0604020202020204" pitchFamily="34" charset="0"/>
                <a:hlinkClick r:id="rId3"/>
              </a:rPr>
              <a:t>miroslav.simun@gmail.com</a:t>
            </a:r>
            <a:endParaRPr lang="sk-SK" sz="900" dirty="0"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lvl="0" algn="l"/>
            <a:endParaRPr lang="sk-SK" sz="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sk-SK" sz="1200" b="1" i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UBYTOVANIE A </a:t>
            </a:r>
            <a:r>
              <a:rPr lang="sk-SK" sz="1200" b="1" i="1" dirty="0" smtClean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STRAVA:</a:t>
            </a:r>
            <a:endParaRPr lang="sk-SK" sz="12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/>
            <a:r>
              <a:rPr lang="sk-SK" sz="1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Ponuka </a:t>
            </a:r>
            <a:r>
              <a:rPr lang="sk-SK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ubytovania a stravy bude zverejnená </a:t>
            </a:r>
          </a:p>
          <a:p>
            <a:pPr lvl="0" algn="l"/>
            <a:r>
              <a:rPr lang="sk-SK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samostatnej prílohe najneskôr mesiac pred konaním podujatia</a:t>
            </a:r>
            <a:endParaRPr lang="sk-SK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35"/>
            <a:ext cx="6858000" cy="1014873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218" y="8469428"/>
            <a:ext cx="1925782" cy="1436571"/>
          </a:xfrm>
          <a:prstGeom prst="rect">
            <a:avLst/>
          </a:prstGeom>
        </p:spPr>
      </p:pic>
      <p:grpSp>
        <p:nvGrpSpPr>
          <p:cNvPr id="6" name="Skupina 5"/>
          <p:cNvGrpSpPr/>
          <p:nvPr/>
        </p:nvGrpSpPr>
        <p:grpSpPr>
          <a:xfrm>
            <a:off x="3248221" y="1800637"/>
            <a:ext cx="3351434" cy="901324"/>
            <a:chOff x="35159" y="486186"/>
            <a:chExt cx="1843180" cy="19484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" name="Zaoblený obdĺžnik 6"/>
            <p:cNvSpPr/>
            <p:nvPr/>
          </p:nvSpPr>
          <p:spPr>
            <a:xfrm>
              <a:off x="35159" y="486186"/>
              <a:ext cx="1843180" cy="194844"/>
            </a:xfrm>
            <a:prstGeom prst="roundRect">
              <a:avLst/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  <a:sym typeface="Helvetica"/>
                </a:rPr>
                <a:t>     </a:t>
              </a:r>
            </a:p>
          </p:txBody>
        </p:sp>
        <p:sp>
          <p:nvSpPr>
            <p:cNvPr id="8" name="Zaoblený obdĺžnik 4"/>
            <p:cNvSpPr txBox="1"/>
            <p:nvPr/>
          </p:nvSpPr>
          <p:spPr>
            <a:xfrm>
              <a:off x="128565" y="581411"/>
              <a:ext cx="1735016" cy="88130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defTabSz="35560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200" b="1" i="1" kern="0" dirty="0" err="1" smtClean="0">
                  <a:solidFill>
                    <a:srgbClr val="FFFFFF"/>
                  </a:solidFill>
                  <a:latin typeface="Helvetica"/>
                  <a:cs typeface="Helvetica"/>
                  <a:sym typeface="Helvetica"/>
                </a:rPr>
                <a:t>European</a:t>
              </a:r>
              <a:r>
                <a:rPr lang="sk-SK" sz="1200" b="1" i="1" kern="0" dirty="0" smtClean="0">
                  <a:solidFill>
                    <a:srgbClr val="FFFFFF"/>
                  </a:solidFill>
                  <a:latin typeface="Helvetica"/>
                  <a:cs typeface="Helvetica"/>
                  <a:sym typeface="Helvetica"/>
                </a:rPr>
                <a:t> </a:t>
              </a:r>
              <a:r>
                <a:rPr lang="sk-SK" sz="1200" b="1" i="1" kern="0" dirty="0" err="1">
                  <a:solidFill>
                    <a:srgbClr val="FFFFFF"/>
                  </a:solidFill>
                  <a:latin typeface="Helvetica"/>
                  <a:cs typeface="Helvetica"/>
                  <a:sym typeface="Helvetica"/>
                </a:rPr>
                <a:t>Aquatics</a:t>
              </a:r>
              <a:r>
                <a:rPr lang="sk-SK" sz="1200" b="1" i="1" kern="0" dirty="0">
                  <a:solidFill>
                    <a:srgbClr val="FFFFFF"/>
                  </a:solidFill>
                  <a:latin typeface="Helvetica"/>
                  <a:cs typeface="Helvetica"/>
                  <a:sym typeface="Helvetica"/>
                </a:rPr>
                <a:t> </a:t>
              </a:r>
              <a:r>
                <a:rPr lang="sk-SK" sz="1200" b="1" i="1" kern="0" dirty="0" err="1" smtClean="0">
                  <a:solidFill>
                    <a:srgbClr val="FFFFFF"/>
                  </a:solidFill>
                  <a:latin typeface="Helvetica"/>
                  <a:cs typeface="Helvetica"/>
                  <a:sym typeface="Helvetica"/>
                </a:rPr>
                <a:t>Championships</a:t>
              </a:r>
              <a:r>
                <a:rPr kumimoji="0" lang="sk-SK" sz="1200" b="1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  <a:sym typeface="Helvetica"/>
                </a:rPr>
                <a:t> 2026</a:t>
              </a:r>
            </a:p>
            <a:p>
              <a:pPr marL="0" marR="0" lvl="0" indent="0" defTabSz="355600" eaLnBrk="1" fontAlgn="auto" latinLnBrk="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2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  <a:sym typeface="Helvetica"/>
                </a:rPr>
                <a:t>  </a:t>
              </a:r>
            </a:p>
          </p:txBody>
        </p:sp>
      </p:grpSp>
      <p:sp>
        <p:nvSpPr>
          <p:cNvPr id="9" name="Obdĺžnik 8"/>
          <p:cNvSpPr/>
          <p:nvPr/>
        </p:nvSpPr>
        <p:spPr>
          <a:xfrm>
            <a:off x="3157542" y="1916788"/>
            <a:ext cx="32956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200" dirty="0" err="1" smtClean="0">
                <a:solidFill>
                  <a:schemeClr val="bg1">
                    <a:lumMod val="95000"/>
                  </a:schemeClr>
                </a:solidFill>
              </a:rPr>
              <a:t>European</a:t>
            </a:r>
            <a:r>
              <a:rPr lang="sk-SK" sz="1200" dirty="0" smtClean="0">
                <a:solidFill>
                  <a:schemeClr val="bg1">
                    <a:lumMod val="95000"/>
                  </a:schemeClr>
                </a:solidFill>
              </a:rPr>
              <a:t> Junior </a:t>
            </a:r>
            <a:r>
              <a:rPr lang="sk-SK" sz="1200" dirty="0" err="1" smtClean="0">
                <a:solidFill>
                  <a:schemeClr val="bg1">
                    <a:lumMod val="95000"/>
                  </a:schemeClr>
                </a:solidFill>
              </a:rPr>
              <a:t>Swimming</a:t>
            </a:r>
            <a:r>
              <a:rPr lang="sk-SK" sz="1200" dirty="0" smtClean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sk-SK" sz="1200" dirty="0" err="1" smtClean="0">
                <a:solidFill>
                  <a:schemeClr val="bg1">
                    <a:lumMod val="95000"/>
                  </a:schemeClr>
                </a:solidFill>
              </a:rPr>
              <a:t>Championships</a:t>
            </a:r>
            <a:r>
              <a:rPr lang="sk-SK" sz="1200" dirty="0" smtClean="0">
                <a:solidFill>
                  <a:schemeClr val="bg1">
                    <a:lumMod val="95000"/>
                  </a:schemeClr>
                </a:solidFill>
              </a:rPr>
              <a:t> 2026</a:t>
            </a:r>
            <a:endParaRPr lang="sk-SK" sz="120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13" name="Skupina 12"/>
          <p:cNvGrpSpPr/>
          <p:nvPr/>
        </p:nvGrpSpPr>
        <p:grpSpPr>
          <a:xfrm>
            <a:off x="2703443" y="916885"/>
            <a:ext cx="3902464" cy="664265"/>
            <a:chOff x="146630" y="102547"/>
            <a:chExt cx="1888777" cy="66024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4" name="Zaoblený obdĺžnik 13"/>
            <p:cNvSpPr/>
            <p:nvPr/>
          </p:nvSpPr>
          <p:spPr>
            <a:xfrm>
              <a:off x="146630" y="102547"/>
              <a:ext cx="1888777" cy="660249"/>
            </a:xfrm>
            <a:prstGeom prst="roundRect">
              <a:avLst/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  <a:sym typeface="Helvetica"/>
                </a:rPr>
                <a:t>     </a:t>
              </a:r>
            </a:p>
          </p:txBody>
        </p:sp>
        <p:sp>
          <p:nvSpPr>
            <p:cNvPr id="15" name="Zaoblený obdĺžnik 4"/>
            <p:cNvSpPr txBox="1"/>
            <p:nvPr/>
          </p:nvSpPr>
          <p:spPr>
            <a:xfrm>
              <a:off x="190168" y="149367"/>
              <a:ext cx="1772325" cy="61342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r" defTabSz="35560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24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a Majstrovstvá SR </a:t>
              </a:r>
              <a:r>
                <a:rPr lang="sk-SK" sz="2400" b="1" dirty="0" err="1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Open</a:t>
              </a:r>
              <a:endParaRPr lang="sk-SK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5359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3524" y="1926265"/>
            <a:ext cx="4636457" cy="364969"/>
          </a:xfrm>
        </p:spPr>
        <p:txBody>
          <a:bodyPr>
            <a:noAutofit/>
          </a:bodyPr>
          <a:lstStyle/>
          <a:p>
            <a:pPr lvl="0" algn="l">
              <a:lnSpc>
                <a:spcPct val="115000"/>
              </a:lnSpc>
              <a:spcBef>
                <a:spcPts val="750"/>
              </a:spcBef>
            </a:pPr>
            <a:r>
              <a:rPr lang="cs-CZ" sz="2400" b="1" kern="0" cap="all" spc="7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Technické </a:t>
            </a:r>
            <a:r>
              <a:rPr lang="cs-CZ" sz="2400" b="1" kern="0" cap="all" spc="75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ustanovenia</a:t>
            </a:r>
            <a:endParaRPr lang="sk-SK" sz="240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1734" y="2369039"/>
            <a:ext cx="6356905" cy="7877437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500"/>
              </a:spcBef>
              <a:spcAft>
                <a:spcPts val="0"/>
              </a:spcAft>
            </a:pPr>
            <a:r>
              <a:rPr lang="sk-SK" dirty="0">
                <a:latin typeface="Cambria" panose="02040503050406030204" pitchFamily="18" charset="0"/>
                <a:ea typeface="MS Mincho"/>
                <a:cs typeface="Times New Roman" panose="02020603050405020304" pitchFamily="18" charset="0"/>
              </a:rPr>
              <a:t> </a:t>
            </a:r>
          </a:p>
          <a:p>
            <a:pPr marR="482600" lvl="0" algn="l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sk-SK" sz="4800" b="1" i="1" kern="0" cap="all" spc="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PRAVIDLÁ:</a:t>
            </a:r>
            <a:endParaRPr lang="sk-SK" sz="3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482600" lvl="0" algn="l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sk-SK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Súťaží</a:t>
            </a:r>
            <a:r>
              <a:rPr lang="sk-SK" sz="3600" spc="-3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</a:t>
            </a:r>
            <a:r>
              <a:rPr lang="sk-SK" sz="3600" spc="-2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podľa</a:t>
            </a:r>
            <a:r>
              <a:rPr lang="sk-SK" sz="3600" spc="-2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pravidiel</a:t>
            </a:r>
            <a:r>
              <a:rPr lang="sk-SK" sz="3600" spc="-2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World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Aquatics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sk-SK" sz="3600" spc="-3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Súťažného</a:t>
            </a:r>
            <a:r>
              <a:rPr lang="sk-SK" sz="3600" spc="-2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poriadku</a:t>
            </a:r>
            <a:r>
              <a:rPr lang="sk-SK" sz="3600" spc="-2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SPF 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sk-SK" sz="3600" spc="-3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podľa </a:t>
            </a:r>
            <a:r>
              <a:rPr lang="sk-SK" sz="3600" spc="-23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tohto</a:t>
            </a:r>
            <a:r>
              <a:rPr lang="sk-SK" sz="36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rozpisu.</a:t>
            </a:r>
          </a:p>
          <a:p>
            <a:pPr lvl="0" algn="l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sk-SK" sz="4800" b="1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SÚŤAŽNÝ BAZÉN:</a:t>
            </a:r>
            <a:endParaRPr lang="sk-SK" sz="4800" b="1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sk-SK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</a:t>
            </a:r>
            <a:r>
              <a:rPr lang="sk-SK" sz="3600" spc="-1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m, </a:t>
            </a:r>
            <a:r>
              <a:rPr lang="sk-SK" sz="3600" spc="-1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sk-SK" sz="36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dráh</a:t>
            </a:r>
            <a:r>
              <a:rPr lang="sk-SK" sz="36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sk-SK" sz="3600" spc="-2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rozplavby</a:t>
            </a:r>
            <a:r>
              <a:rPr lang="sk-SK" sz="36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</a:t>
            </a:r>
            <a:r>
              <a:rPr lang="sk-SK" sz="3600" spc="-15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sk-SK" sz="36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dráh</a:t>
            </a:r>
            <a:r>
              <a:rPr lang="sk-SK" sz="3600" spc="-2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sk-SK" sz="3600" spc="-15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finále</a:t>
            </a:r>
          </a:p>
          <a:p>
            <a:pPr lvl="0" algn="l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sk-SK" sz="4800" b="1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ROZPLAVÁVACI BAZÉN:</a:t>
            </a:r>
            <a:endParaRPr lang="sk-SK" sz="4800" b="1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sk-SK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m,  4 dráhy</a:t>
            </a:r>
            <a:endParaRPr lang="sk-SK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sk-SK" sz="4800" b="1" i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ČASOMIERA:</a:t>
            </a:r>
            <a:endParaRPr lang="sk-SK" sz="4800" b="1" i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sk-SK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Elektronická</a:t>
            </a:r>
            <a:r>
              <a:rPr lang="sk-SK" sz="3600" spc="-3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časomiera</a:t>
            </a:r>
            <a:r>
              <a:rPr lang="sk-SK" sz="3600" spc="-3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SwissTiming</a:t>
            </a:r>
            <a:r>
              <a:rPr lang="sk-SK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Quantum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Aquatics</a:t>
            </a:r>
            <a:endParaRPr lang="sk-SK" sz="3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l">
              <a:lnSpc>
                <a:spcPct val="115000"/>
              </a:lnSpc>
              <a:spcAft>
                <a:spcPts val="0"/>
              </a:spcAft>
              <a:tabLst>
                <a:tab pos="450215" algn="l"/>
              </a:tabLst>
            </a:pPr>
            <a:r>
              <a:rPr lang="cs-CZ" sz="4800" b="1" i="1" kern="0" cap="all" spc="7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Kvalifikačný</a:t>
            </a:r>
            <a:r>
              <a:rPr lang="cs-CZ" sz="4800" b="1" i="1" kern="0" cap="all" spc="75" dirty="0" smtClean="0">
                <a:latin typeface="Arial" panose="020B0604020202020204" pitchFamily="34" charset="0"/>
                <a:cs typeface="Arial" panose="020B0604020202020204" pitchFamily="34" charset="0"/>
              </a:rPr>
              <a:t> Systém </a:t>
            </a:r>
            <a:r>
              <a:rPr lang="cs-CZ" sz="4800" b="1" i="1" kern="0" cap="all" spc="7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súťaže</a:t>
            </a:r>
            <a:r>
              <a:rPr lang="cs-CZ" sz="4800" b="1" i="1" kern="0" cap="all" spc="75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cs-CZ" sz="3200" b="1" i="1" kern="0" cap="all" spc="7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379474" hangingPunct="0">
              <a:spcBef>
                <a:spcPts val="100"/>
              </a:spcBef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lang="sk-SK" sz="3600" kern="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l" defTabSz="379474" hangingPunct="0">
              <a:spcBef>
                <a:spcPts val="100"/>
              </a:spcBef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sk-SK" sz="3600" kern="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Disciplíny </a:t>
            </a:r>
            <a:r>
              <a:rPr lang="sk-SK" sz="36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50m, 100m a 200m sa plávajú na rozplavby a finále A </a:t>
            </a:r>
            <a:r>
              <a:rPr lang="sk-SK" sz="3600" kern="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</a:t>
            </a:r>
            <a:r>
              <a:rPr lang="sk-SK" sz="36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B. Do finále postupuje 20 najrýchlejších </a:t>
            </a:r>
            <a:r>
              <a:rPr lang="sk-SK" sz="3600" kern="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športovcov </a:t>
            </a:r>
            <a:r>
              <a:rPr lang="sk-SK" sz="36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podľa časov z rozplavieb. Odhláška z finále je možná najneskôr do 30 min po zverejnení výsledkov z rozplavieb. </a:t>
            </a:r>
            <a:endParaRPr lang="sk-SK" sz="3600" kern="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l" defTabSz="379474" hangingPunct="0">
              <a:spcBef>
                <a:spcPts val="100"/>
              </a:spcBef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sk-SK" sz="3600" kern="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Disciplíny </a:t>
            </a:r>
            <a:r>
              <a:rPr lang="sk-SK" sz="36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400m, 800m a 1500m sa vyhodnocujú na základe výsledkov z rozplavieb zaplávaných priamo na </a:t>
            </a:r>
            <a:r>
              <a:rPr lang="sk-SK" sz="3600" kern="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čas. </a:t>
            </a:r>
          </a:p>
          <a:p>
            <a:pPr lvl="0" algn="l" defTabSz="379474" hangingPunct="0">
              <a:spcBef>
                <a:spcPts val="100"/>
              </a:spcBef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sk-SK" sz="3600" kern="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Odhlášky </a:t>
            </a:r>
            <a:r>
              <a:rPr lang="sk-SK" sz="36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pretekára z finále budú spoplatnené čiastkou  10 €. </a:t>
            </a:r>
          </a:p>
          <a:p>
            <a:pPr lvl="0" algn="l" defTabSz="379474" hangingPunct="0">
              <a:spcBef>
                <a:spcPts val="100"/>
              </a:spcBef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sk-SK" sz="36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Odhlášky po časovom limite resp. nenastúpenie na štart finále je spoplatnené sumou 15,- €. Táto čiastka bude </a:t>
            </a:r>
            <a:endParaRPr lang="sk-SK" sz="3600" kern="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l" defTabSz="379474" hangingPunct="0">
              <a:spcBef>
                <a:spcPts val="100"/>
              </a:spcBef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sk-SK" sz="3600" kern="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fakturovaná </a:t>
            </a:r>
            <a:r>
              <a:rPr lang="sk-SK" sz="36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usporiadateľom po skončení súťaže. </a:t>
            </a:r>
            <a:endParaRPr lang="sk-SK" sz="3600" i="1" kern="0" cap="all" spc="7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sk-SK" sz="4800" b="1" i="1" kern="0" cap="all" spc="75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FINANČNÉ ODMENY:</a:t>
            </a:r>
            <a:endParaRPr lang="sk-SK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l" defTabSz="379474" hangingPunct="0">
              <a:spcBef>
                <a:spcPts val="100"/>
              </a:spcBef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lang="sk-SK" sz="4000" kern="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l" defTabSz="379474" hangingPunct="0">
              <a:spcBef>
                <a:spcPts val="100"/>
              </a:spcBef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sk-SK" sz="4000" kern="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Najlepších </a:t>
            </a:r>
            <a:r>
              <a:rPr lang="sk-SK" sz="40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5 plavcov v kategórii OPEN a 3 najlepší plavci v kategórii JUNIOR/JUNIORKA (muži </a:t>
            </a:r>
            <a:r>
              <a:rPr lang="sk-SK" sz="4000" kern="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2007-2011 </a:t>
            </a:r>
            <a:r>
              <a:rPr lang="sk-SK" sz="40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 </a:t>
            </a:r>
            <a:endParaRPr lang="sk-SK" sz="4000" kern="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l" defTabSz="379474" hangingPunct="0">
              <a:spcBef>
                <a:spcPts val="100"/>
              </a:spcBef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sk-SK" sz="4000" kern="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ženy 2007-2011) </a:t>
            </a:r>
            <a:r>
              <a:rPr lang="sk-SK" sz="40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si rozdelia finančnú odmenu </a:t>
            </a:r>
            <a:r>
              <a:rPr lang="sk-SK" sz="4000" kern="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8.700 </a:t>
            </a:r>
            <a:r>
              <a:rPr lang="sk-SK" sz="40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€. Finančné odmeny budú udeľované za najvyšší bodový </a:t>
            </a:r>
            <a:endParaRPr lang="sk-SK" sz="4000" kern="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l" defTabSz="379474" hangingPunct="0">
              <a:spcBef>
                <a:spcPts val="100"/>
              </a:spcBef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pPr>
            <a:r>
              <a:rPr lang="sk-SK" sz="4000" kern="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výkon </a:t>
            </a:r>
            <a:r>
              <a:rPr lang="sk-SK" sz="4000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v individuálnej disciplíne. V prípade neúčasti pri udeľovaní finančnej odmeny nárok zaniká</a:t>
            </a:r>
            <a:r>
              <a:rPr lang="sk-SK" sz="4000" kern="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</a:t>
            </a:r>
          </a:p>
          <a:p>
            <a:pPr lvl="0" algn="l" defTabSz="379474" hangingPunct="0">
              <a:spcBef>
                <a:spcPts val="100"/>
              </a:spcBef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lang="sk-SK" sz="4000" kern="0" dirty="0" smtClean="0">
              <a:solidFill>
                <a:srgbClr val="80808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l" defTabSz="379474" hangingPunct="0">
              <a:spcBef>
                <a:spcPts val="100"/>
              </a:spcBef>
              <a:defRPr sz="9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 lang="sk-SK" sz="4000" kern="0" dirty="0">
              <a:solidFill>
                <a:srgbClr val="80808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sk-SK" sz="2500" b="1" i="1" kern="0" cap="all" spc="7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sk-SK" sz="2500" b="1" i="1" kern="0" cap="all" spc="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sk-SK" sz="2500" b="1" i="1" kern="0" cap="all" spc="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cs-CZ" sz="4800" b="1" i="1" kern="0" cap="all" spc="75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Kategórie</a:t>
            </a:r>
            <a:r>
              <a:rPr lang="cs-CZ" sz="4800" b="1" i="1" kern="0" cap="all" spc="75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sk-SK" sz="4800" b="1" i="1" kern="0" cap="all" spc="75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sk-SK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OPEN, JUNIORKY a JUNIORI</a:t>
            </a:r>
            <a:endParaRPr lang="sk-SK" sz="2500" b="1" i="1" kern="0" cap="all" spc="75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sk-SK" sz="4800" b="1" i="1" kern="0" cap="all" spc="75" dirty="0" smtClean="0">
                <a:latin typeface="Arial" panose="020B0604020202020204" pitchFamily="34" charset="0"/>
                <a:cs typeface="Arial" panose="020B0604020202020204" pitchFamily="34" charset="0"/>
              </a:rPr>
              <a:t>Prezentácia:</a:t>
            </a:r>
            <a:endParaRPr lang="sk-SK" sz="4800" b="1" i="1" kern="0" cap="all" spc="7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sk-SK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26.</a:t>
            </a:r>
            <a:r>
              <a:rPr lang="sk-SK" sz="3600" spc="-1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sk-SK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sk-SK" sz="3600" spc="-1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2026 </a:t>
            </a:r>
            <a:r>
              <a:rPr lang="sk-SK" sz="3600" spc="-1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07:00 –</a:t>
            </a:r>
            <a:r>
              <a:rPr lang="sk-SK" sz="3600" spc="-1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08:45 </a:t>
            </a:r>
            <a:r>
              <a:rPr lang="sk-SK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hod.</a:t>
            </a:r>
            <a:endParaRPr lang="sk-SK" sz="2500" b="1" i="1" kern="0" cap="all" spc="75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sk-SK" sz="4800" b="1" i="1" kern="0" cap="all" spc="75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PROTEST:</a:t>
            </a:r>
            <a:endParaRPr lang="sk-SK" sz="4800" i="1" dirty="0" smtClean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sk-SK" sz="3600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sk-SK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 minút po skončení poldňa, záloha 20 €</a:t>
            </a:r>
            <a:endParaRPr lang="sk-SK" sz="25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sk-SK" sz="4800" b="1" i="1" kern="0" cap="all" spc="75" dirty="0" smtClean="0">
                <a:latin typeface="Arial" panose="020B0604020202020204" pitchFamily="34" charset="0"/>
                <a:cs typeface="Arial" panose="020B0604020202020204" pitchFamily="34" charset="0"/>
              </a:rPr>
              <a:t>Tréningy: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sk-SK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možnostiach na rezerváciu dráhy na tréning pred </a:t>
            </a:r>
            <a:r>
              <a:rPr lang="sk-SK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podujatím (25.6.2026)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sk-SK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je 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možné sa informovať </a:t>
            </a:r>
            <a:r>
              <a:rPr lang="sk-SK" sz="36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na:</a:t>
            </a:r>
            <a:r>
              <a:rPr lang="sk-SK" sz="3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sk-SK" sz="3600" dirty="0" smtClean="0">
                <a:solidFill>
                  <a:prstClr val="black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email</a:t>
            </a:r>
            <a:r>
              <a:rPr lang="sk-SK" sz="3600" dirty="0">
                <a:solidFill>
                  <a:prstClr val="black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:</a:t>
            </a:r>
            <a:r>
              <a:rPr lang="sk-SK" sz="3600" spc="-50" dirty="0">
                <a:solidFill>
                  <a:prstClr val="black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sz="3600" u="sng" spc="-5" dirty="0" smtClean="0">
                <a:solidFill>
                  <a:prstClr val="black"/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  <a:hlinkClick r:id="rId2"/>
              </a:rPr>
              <a:t>vcs@swimmsvk.sk</a:t>
            </a:r>
            <a:endParaRPr lang="sk-SK" sz="3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15000"/>
              </a:lnSpc>
              <a:spcBef>
                <a:spcPts val="30"/>
              </a:spcBef>
              <a:spcAft>
                <a:spcPts val="0"/>
              </a:spcAft>
              <a:tabLst>
                <a:tab pos="2790825" algn="l"/>
                <a:tab pos="4500880" algn="l"/>
                <a:tab pos="5581015" algn="l"/>
              </a:tabLst>
            </a:pPr>
            <a:r>
              <a:rPr lang="sk-SK" sz="2500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 </a:t>
            </a:r>
          </a:p>
          <a:p>
            <a:pPr algn="l"/>
            <a:r>
              <a:rPr lang="sk-SK" sz="2500" b="1" dirty="0"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	</a:t>
            </a:r>
            <a:endParaRPr lang="sk-SK"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474805" y="6350367"/>
            <a:ext cx="6052995" cy="924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11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lvl="0" defTabSz="434340">
              <a:lnSpc>
                <a:spcPct val="70000"/>
              </a:lnSpc>
              <a:spcBef>
                <a:spcPts val="200"/>
              </a:spcBef>
              <a:defRPr sz="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sk-SK" sz="900" b="1" dirty="0">
                <a:solidFill>
                  <a:schemeClr val="tx1"/>
                </a:solidFill>
              </a:rPr>
              <a:t>OPEN </a:t>
            </a:r>
            <a:r>
              <a:rPr lang="sk-SK" sz="900" b="1" dirty="0" smtClean="0">
                <a:solidFill>
                  <a:schemeClr val="tx1"/>
                </a:solidFill>
              </a:rPr>
              <a:t>                              </a:t>
            </a:r>
            <a:r>
              <a:rPr lang="sk-SK" sz="900" b="1" dirty="0">
                <a:solidFill>
                  <a:schemeClr val="tx1"/>
                </a:solidFill>
              </a:rPr>
              <a:t>	</a:t>
            </a:r>
            <a:r>
              <a:rPr lang="sk-SK" sz="900" b="1" dirty="0" smtClean="0">
                <a:solidFill>
                  <a:schemeClr val="tx1"/>
                </a:solidFill>
              </a:rPr>
              <a:t> </a:t>
            </a:r>
            <a:r>
              <a:rPr lang="sk-SK" sz="9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JUNIORKY                                        </a:t>
            </a:r>
            <a:r>
              <a:rPr lang="sk-SK" sz="900" b="1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sym typeface="Helvetica"/>
              </a:rPr>
              <a:t>JUNIORI</a:t>
            </a:r>
            <a:r>
              <a:rPr lang="sk-SK" sz="900" dirty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  <a:sym typeface="Helvetica"/>
              </a:rPr>
              <a:t>	</a:t>
            </a:r>
            <a:endParaRPr lang="sk-SK" sz="900" dirty="0" smtClean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  <a:p>
            <a:pPr lvl="0" defTabSz="434340">
              <a:lnSpc>
                <a:spcPct val="70000"/>
              </a:lnSpc>
              <a:spcBef>
                <a:spcPts val="200"/>
              </a:spcBef>
              <a:defRPr sz="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900" dirty="0" smtClean="0">
                <a:solidFill>
                  <a:schemeClr val="tx1"/>
                </a:solidFill>
              </a:rPr>
              <a:t>1</a:t>
            </a:r>
            <a:r>
              <a:rPr lang="sk-SK" sz="900" dirty="0">
                <a:solidFill>
                  <a:schemeClr val="tx1"/>
                </a:solidFill>
              </a:rPr>
              <a:t>. miesto</a:t>
            </a:r>
            <a:r>
              <a:rPr lang="en-US" sz="900" dirty="0">
                <a:solidFill>
                  <a:schemeClr val="tx1"/>
                </a:solidFill>
              </a:rPr>
              <a:t>  </a:t>
            </a:r>
            <a:r>
              <a:rPr lang="sk-SK" sz="900" dirty="0">
                <a:solidFill>
                  <a:schemeClr val="tx1"/>
                </a:solidFill>
              </a:rPr>
              <a:t>  	</a:t>
            </a:r>
            <a:r>
              <a:rPr lang="en-US" sz="900" dirty="0">
                <a:solidFill>
                  <a:schemeClr val="tx1"/>
                </a:solidFill>
              </a:rPr>
              <a:t>2.500 </a:t>
            </a:r>
            <a:r>
              <a:rPr lang="en-US" sz="900" dirty="0" smtClean="0">
                <a:solidFill>
                  <a:schemeClr val="tx1"/>
                </a:solidFill>
              </a:rPr>
              <a:t>€</a:t>
            </a:r>
            <a:r>
              <a:rPr lang="sk-SK" sz="900" dirty="0" smtClean="0">
                <a:solidFill>
                  <a:schemeClr val="tx1"/>
                </a:solidFill>
              </a:rPr>
              <a:t>                 </a:t>
            </a:r>
            <a:r>
              <a:rPr lang="sk-SK" sz="900" dirty="0">
                <a:solidFill>
                  <a:prstClr val="black"/>
                </a:solidFill>
              </a:rPr>
              <a:t>1. miesto	   </a:t>
            </a:r>
            <a:r>
              <a:rPr lang="en-US" sz="900" dirty="0">
                <a:solidFill>
                  <a:prstClr val="black"/>
                </a:solidFill>
              </a:rPr>
              <a:t>300 </a:t>
            </a:r>
            <a:r>
              <a:rPr lang="en-US" sz="900" dirty="0" smtClean="0">
                <a:solidFill>
                  <a:prstClr val="black"/>
                </a:solidFill>
              </a:rPr>
              <a:t>€</a:t>
            </a:r>
            <a:r>
              <a:rPr lang="sk-SK" sz="900" dirty="0" smtClean="0">
                <a:solidFill>
                  <a:prstClr val="black"/>
                </a:solidFill>
              </a:rPr>
              <a:t>         </a:t>
            </a:r>
            <a:r>
              <a:rPr lang="en-US" sz="900" dirty="0">
                <a:solidFill>
                  <a:prstClr val="black"/>
                </a:solidFill>
              </a:rPr>
              <a:t>1</a:t>
            </a:r>
            <a:r>
              <a:rPr lang="sk-SK" sz="900" dirty="0">
                <a:solidFill>
                  <a:prstClr val="black"/>
                </a:solidFill>
              </a:rPr>
              <a:t>. miesto	   </a:t>
            </a:r>
            <a:r>
              <a:rPr lang="en-US" sz="900" dirty="0">
                <a:solidFill>
                  <a:prstClr val="black"/>
                </a:solidFill>
              </a:rPr>
              <a:t>300 </a:t>
            </a:r>
            <a:r>
              <a:rPr lang="en-US" sz="900" dirty="0" smtClean="0">
                <a:solidFill>
                  <a:prstClr val="black"/>
                </a:solidFill>
              </a:rPr>
              <a:t>€</a:t>
            </a:r>
            <a:endParaRPr lang="en-US" sz="900" dirty="0">
              <a:solidFill>
                <a:schemeClr val="tx1"/>
              </a:solidFill>
            </a:endParaRPr>
          </a:p>
          <a:p>
            <a:pPr lvl="0" defTabSz="434340">
              <a:lnSpc>
                <a:spcPct val="70000"/>
              </a:lnSpc>
              <a:spcBef>
                <a:spcPts val="200"/>
              </a:spcBef>
              <a:defRPr sz="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900" dirty="0" smtClean="0">
                <a:solidFill>
                  <a:schemeClr val="tx1"/>
                </a:solidFill>
              </a:rPr>
              <a:t>2</a:t>
            </a:r>
            <a:r>
              <a:rPr lang="sk-SK" sz="900" dirty="0">
                <a:solidFill>
                  <a:schemeClr val="tx1"/>
                </a:solidFill>
              </a:rPr>
              <a:t>. miesto  </a:t>
            </a:r>
            <a:r>
              <a:rPr lang="en-US" sz="900" dirty="0">
                <a:solidFill>
                  <a:schemeClr val="tx1"/>
                </a:solidFill>
              </a:rPr>
              <a:t> </a:t>
            </a:r>
            <a:r>
              <a:rPr lang="sk-SK" sz="900" dirty="0">
                <a:solidFill>
                  <a:schemeClr val="tx1"/>
                </a:solidFill>
              </a:rPr>
              <a:t>	</a:t>
            </a:r>
            <a:r>
              <a:rPr lang="en-US" sz="900" dirty="0">
                <a:solidFill>
                  <a:schemeClr val="tx1"/>
                </a:solidFill>
              </a:rPr>
              <a:t>2.000 </a:t>
            </a:r>
            <a:r>
              <a:rPr lang="en-US" sz="900" dirty="0" smtClean="0">
                <a:solidFill>
                  <a:schemeClr val="tx1"/>
                </a:solidFill>
              </a:rPr>
              <a:t>€</a:t>
            </a:r>
            <a:r>
              <a:rPr lang="sk-SK" sz="900" dirty="0" smtClean="0">
                <a:solidFill>
                  <a:schemeClr val="tx1"/>
                </a:solidFill>
              </a:rPr>
              <a:t>                 </a:t>
            </a:r>
            <a:r>
              <a:rPr lang="en-US" sz="900" dirty="0">
                <a:solidFill>
                  <a:prstClr val="black"/>
                </a:solidFill>
              </a:rPr>
              <a:t>2</a:t>
            </a:r>
            <a:r>
              <a:rPr lang="sk-SK" sz="900" dirty="0">
                <a:solidFill>
                  <a:prstClr val="black"/>
                </a:solidFill>
              </a:rPr>
              <a:t>. miesto</a:t>
            </a:r>
            <a:r>
              <a:rPr lang="en-US" sz="900" dirty="0">
                <a:solidFill>
                  <a:prstClr val="black"/>
                </a:solidFill>
              </a:rPr>
              <a:t> </a:t>
            </a:r>
            <a:r>
              <a:rPr lang="sk-SK" sz="900" dirty="0">
                <a:solidFill>
                  <a:prstClr val="black"/>
                </a:solidFill>
              </a:rPr>
              <a:t>	   </a:t>
            </a:r>
            <a:r>
              <a:rPr lang="en-US" sz="900" dirty="0">
                <a:solidFill>
                  <a:prstClr val="black"/>
                </a:solidFill>
              </a:rPr>
              <a:t>200 </a:t>
            </a:r>
            <a:r>
              <a:rPr lang="en-US" sz="900" dirty="0" smtClean="0">
                <a:solidFill>
                  <a:prstClr val="black"/>
                </a:solidFill>
              </a:rPr>
              <a:t>€</a:t>
            </a:r>
            <a:r>
              <a:rPr lang="sk-SK" sz="900" dirty="0" smtClean="0">
                <a:solidFill>
                  <a:prstClr val="black"/>
                </a:solidFill>
              </a:rPr>
              <a:t>         </a:t>
            </a:r>
            <a:r>
              <a:rPr lang="en-US" sz="900" dirty="0">
                <a:solidFill>
                  <a:prstClr val="black"/>
                </a:solidFill>
              </a:rPr>
              <a:t>2</a:t>
            </a:r>
            <a:r>
              <a:rPr lang="sk-SK" sz="900" dirty="0">
                <a:solidFill>
                  <a:prstClr val="black"/>
                </a:solidFill>
              </a:rPr>
              <a:t>. miesto</a:t>
            </a:r>
            <a:r>
              <a:rPr lang="en-US" sz="900" dirty="0">
                <a:solidFill>
                  <a:prstClr val="black"/>
                </a:solidFill>
              </a:rPr>
              <a:t>  </a:t>
            </a:r>
            <a:r>
              <a:rPr lang="sk-SK" sz="900" dirty="0">
                <a:solidFill>
                  <a:prstClr val="black"/>
                </a:solidFill>
              </a:rPr>
              <a:t>	   </a:t>
            </a:r>
            <a:r>
              <a:rPr lang="en-US" sz="900" dirty="0">
                <a:solidFill>
                  <a:prstClr val="black"/>
                </a:solidFill>
              </a:rPr>
              <a:t>200 </a:t>
            </a:r>
            <a:r>
              <a:rPr lang="en-US" sz="900" dirty="0" smtClean="0">
                <a:solidFill>
                  <a:prstClr val="black"/>
                </a:solidFill>
              </a:rPr>
              <a:t>€</a:t>
            </a:r>
            <a:endParaRPr lang="en-US" sz="900" dirty="0">
              <a:solidFill>
                <a:schemeClr val="tx1"/>
              </a:solidFill>
            </a:endParaRPr>
          </a:p>
          <a:p>
            <a:pPr lvl="0" defTabSz="434340">
              <a:lnSpc>
                <a:spcPct val="70000"/>
              </a:lnSpc>
              <a:spcBef>
                <a:spcPts val="200"/>
              </a:spcBef>
              <a:defRPr sz="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sk-SK" sz="900" dirty="0" smtClean="0">
                <a:solidFill>
                  <a:schemeClr val="tx1"/>
                </a:solidFill>
              </a:rPr>
              <a:t>3</a:t>
            </a:r>
            <a:r>
              <a:rPr lang="sk-SK" sz="900" dirty="0">
                <a:solidFill>
                  <a:schemeClr val="tx1"/>
                </a:solidFill>
              </a:rPr>
              <a:t>. miesto	</a:t>
            </a:r>
            <a:r>
              <a:rPr lang="en-US" sz="900" dirty="0">
                <a:solidFill>
                  <a:schemeClr val="tx1"/>
                </a:solidFill>
              </a:rPr>
              <a:t>1.500 </a:t>
            </a:r>
            <a:r>
              <a:rPr lang="en-US" sz="900" dirty="0" smtClean="0">
                <a:solidFill>
                  <a:schemeClr val="tx1"/>
                </a:solidFill>
              </a:rPr>
              <a:t>€</a:t>
            </a:r>
            <a:r>
              <a:rPr lang="sk-SK" sz="900" dirty="0" smtClean="0">
                <a:solidFill>
                  <a:schemeClr val="tx1"/>
                </a:solidFill>
              </a:rPr>
              <a:t>                 </a:t>
            </a:r>
            <a:r>
              <a:rPr lang="en-US" sz="900" dirty="0">
                <a:solidFill>
                  <a:prstClr val="black"/>
                </a:solidFill>
              </a:rPr>
              <a:t>3</a:t>
            </a:r>
            <a:r>
              <a:rPr lang="sk-SK" sz="900" dirty="0">
                <a:solidFill>
                  <a:prstClr val="black"/>
                </a:solidFill>
              </a:rPr>
              <a:t>. miesto</a:t>
            </a:r>
            <a:r>
              <a:rPr lang="en-US" sz="900" dirty="0">
                <a:solidFill>
                  <a:prstClr val="black"/>
                </a:solidFill>
              </a:rPr>
              <a:t>  </a:t>
            </a:r>
            <a:r>
              <a:rPr lang="sk-SK" sz="900" dirty="0">
                <a:solidFill>
                  <a:prstClr val="black"/>
                </a:solidFill>
              </a:rPr>
              <a:t>	   </a:t>
            </a:r>
            <a:r>
              <a:rPr lang="en-US" sz="900" dirty="0">
                <a:solidFill>
                  <a:prstClr val="black"/>
                </a:solidFill>
              </a:rPr>
              <a:t>100 </a:t>
            </a:r>
            <a:r>
              <a:rPr lang="en-US" sz="900" dirty="0" smtClean="0">
                <a:solidFill>
                  <a:prstClr val="black"/>
                </a:solidFill>
              </a:rPr>
              <a:t>€</a:t>
            </a:r>
            <a:r>
              <a:rPr lang="sk-SK" sz="900" dirty="0" smtClean="0">
                <a:solidFill>
                  <a:prstClr val="black"/>
                </a:solidFill>
              </a:rPr>
              <a:t>         </a:t>
            </a:r>
            <a:r>
              <a:rPr lang="en-US" sz="900" dirty="0">
                <a:solidFill>
                  <a:prstClr val="black"/>
                </a:solidFill>
              </a:rPr>
              <a:t>3. </a:t>
            </a:r>
            <a:r>
              <a:rPr lang="en-US" sz="900" dirty="0" err="1">
                <a:solidFill>
                  <a:prstClr val="black"/>
                </a:solidFill>
              </a:rPr>
              <a:t>miesto</a:t>
            </a:r>
            <a:r>
              <a:rPr lang="en-US" sz="900" dirty="0">
                <a:solidFill>
                  <a:prstClr val="black"/>
                </a:solidFill>
              </a:rPr>
              <a:t>   	   100 </a:t>
            </a:r>
            <a:r>
              <a:rPr lang="en-US" sz="900" dirty="0" smtClean="0">
                <a:solidFill>
                  <a:prstClr val="black"/>
                </a:solidFill>
              </a:rPr>
              <a:t>€</a:t>
            </a:r>
            <a:endParaRPr lang="en-US" sz="900" dirty="0">
              <a:solidFill>
                <a:schemeClr val="tx1"/>
              </a:solidFill>
            </a:endParaRPr>
          </a:p>
          <a:p>
            <a:pPr lvl="0" defTabSz="434340" eaLnBrk="1">
              <a:lnSpc>
                <a:spcPct val="70000"/>
              </a:lnSpc>
              <a:spcBef>
                <a:spcPts val="200"/>
              </a:spcBef>
              <a:defRPr sz="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sk-SK" sz="900" dirty="0" smtClean="0">
                <a:solidFill>
                  <a:schemeClr val="tx1"/>
                </a:solidFill>
              </a:rPr>
              <a:t>4</a:t>
            </a:r>
            <a:r>
              <a:rPr lang="sk-SK" sz="900" dirty="0">
                <a:solidFill>
                  <a:schemeClr val="tx1"/>
                </a:solidFill>
              </a:rPr>
              <a:t>. miesto	</a:t>
            </a:r>
            <a:r>
              <a:rPr lang="en-US" sz="900" dirty="0">
                <a:solidFill>
                  <a:schemeClr val="tx1"/>
                </a:solidFill>
              </a:rPr>
              <a:t>1.000 €</a:t>
            </a:r>
          </a:p>
          <a:p>
            <a:pPr lvl="0" defTabSz="434340" eaLnBrk="1">
              <a:lnSpc>
                <a:spcPct val="70000"/>
              </a:lnSpc>
              <a:spcBef>
                <a:spcPts val="200"/>
              </a:spcBef>
              <a:defRPr sz="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en-US" sz="900" dirty="0" smtClean="0">
                <a:solidFill>
                  <a:schemeClr val="tx1"/>
                </a:solidFill>
              </a:rPr>
              <a:t>5</a:t>
            </a:r>
            <a:r>
              <a:rPr lang="sk-SK" sz="900" dirty="0">
                <a:solidFill>
                  <a:schemeClr val="tx1"/>
                </a:solidFill>
              </a:rPr>
              <a:t>. miesto	   </a:t>
            </a:r>
            <a:r>
              <a:rPr lang="en-US" sz="900" dirty="0">
                <a:solidFill>
                  <a:schemeClr val="tx1"/>
                </a:solidFill>
              </a:rPr>
              <a:t>500 €</a:t>
            </a:r>
          </a:p>
          <a:p>
            <a:pPr lvl="0" defTabSz="434340" eaLnBrk="1">
              <a:lnSpc>
                <a:spcPct val="70000"/>
              </a:lnSpc>
              <a:spcBef>
                <a:spcPts val="200"/>
              </a:spcBef>
              <a:defRPr sz="9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sk-SK" sz="900" dirty="0">
                <a:solidFill>
                  <a:schemeClr val="tx1"/>
                </a:solidFill>
              </a:rPr>
              <a:t>		            	</a:t>
            </a:r>
            <a:r>
              <a:rPr lang="sk-SK" sz="900" dirty="0" smtClean="0">
                <a:solidFill>
                  <a:schemeClr val="tx1"/>
                </a:solidFill>
              </a:rPr>
              <a:t>                                         </a:t>
            </a:r>
            <a:r>
              <a:rPr lang="sk-SK" sz="900" dirty="0">
                <a:solidFill>
                  <a:schemeClr val="tx1"/>
                </a:solidFill>
              </a:rPr>
              <a:t>	</a:t>
            </a:r>
            <a:endParaRPr sz="900" dirty="0">
              <a:solidFill>
                <a:schemeClr val="tx1"/>
              </a:solidFill>
              <a:sym typeface="Helvetica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00" y="8301199"/>
            <a:ext cx="2082800" cy="1553702"/>
          </a:xfrm>
          <a:prstGeom prst="rect">
            <a:avLst/>
          </a:prstGeom>
        </p:spPr>
      </p:pic>
      <p:pic>
        <p:nvPicPr>
          <p:cNvPr id="6" name="Obrázo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35"/>
            <a:ext cx="6858000" cy="1014873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2186609" y="916885"/>
            <a:ext cx="4419297" cy="664265"/>
            <a:chOff x="146630" y="102547"/>
            <a:chExt cx="1888777" cy="66024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Zaoblený obdĺžnik 7"/>
            <p:cNvSpPr/>
            <p:nvPr/>
          </p:nvSpPr>
          <p:spPr>
            <a:xfrm>
              <a:off x="146630" y="102547"/>
              <a:ext cx="1888777" cy="660249"/>
            </a:xfrm>
            <a:prstGeom prst="roundRect">
              <a:avLst/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  <a:sym typeface="Helvetica"/>
                </a:rPr>
                <a:t>     </a:t>
              </a:r>
            </a:p>
          </p:txBody>
        </p:sp>
        <p:sp>
          <p:nvSpPr>
            <p:cNvPr id="9" name="Zaoblený obdĺžnik 4"/>
            <p:cNvSpPr txBox="1"/>
            <p:nvPr/>
          </p:nvSpPr>
          <p:spPr>
            <a:xfrm>
              <a:off x="339200" y="149367"/>
              <a:ext cx="1538333" cy="51710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r" defTabSz="35560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24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a Majstrovstvá SR </a:t>
              </a:r>
              <a:r>
                <a:rPr lang="sk-SK" sz="2400" b="1" dirty="0" err="1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Open</a:t>
              </a:r>
              <a:endParaRPr lang="sk-SK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71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828338" y="1043280"/>
            <a:ext cx="6858000" cy="372587"/>
          </a:xfrm>
        </p:spPr>
        <p:txBody>
          <a:bodyPr>
            <a:normAutofit fontScale="90000"/>
          </a:bodyPr>
          <a:lstStyle/>
          <a:p>
            <a:pPr marL="450215" marR="250825">
              <a:lnSpc>
                <a:spcPct val="115000"/>
              </a:lnSpc>
              <a:spcAft>
                <a:spcPts val="0"/>
              </a:spcAft>
            </a:pPr>
            <a:r>
              <a:rPr lang="sk-SK" sz="1800" b="1" kern="0" cap="all" spc="75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venir Black"/>
              </a:rPr>
              <a:t>ŠAMORÍN, 26.-28.6.2026</a:t>
            </a:r>
            <a:endParaRPr lang="sk-SK" sz="1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556272" y="8938269"/>
            <a:ext cx="2255354" cy="556592"/>
          </a:xfrm>
        </p:spPr>
        <p:txBody>
          <a:bodyPr>
            <a:normAutofit lnSpcReduction="10000"/>
          </a:bodyPr>
          <a:lstStyle/>
          <a:p>
            <a:r>
              <a:rPr lang="sk-SK" dirty="0" smtClean="0">
                <a:solidFill>
                  <a:schemeClr val="accent5"/>
                </a:solidFill>
              </a:rPr>
              <a:t>                                         www.swimmsvk.sk</a:t>
            </a:r>
            <a:endParaRPr lang="sk-SK" dirty="0">
              <a:solidFill>
                <a:schemeClr val="accent5"/>
              </a:solidFill>
            </a:endParaRPr>
          </a:p>
        </p:txBody>
      </p:sp>
      <p:graphicFrame>
        <p:nvGraphicFramePr>
          <p:cNvPr id="8" name="Tabuľ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878836"/>
              </p:ext>
            </p:extLst>
          </p:nvPr>
        </p:nvGraphicFramePr>
        <p:xfrm>
          <a:off x="410817" y="1648523"/>
          <a:ext cx="6268280" cy="7968738"/>
        </p:xfrm>
        <a:graphic>
          <a:graphicData uri="http://schemas.openxmlformats.org/drawingml/2006/table">
            <a:tbl>
              <a:tblPr/>
              <a:tblGrid>
                <a:gridCol w="235188">
                  <a:extLst>
                    <a:ext uri="{9D8B030D-6E8A-4147-A177-3AD203B41FA5}">
                      <a16:colId xmlns:a16="http://schemas.microsoft.com/office/drawing/2014/main" val="366797728"/>
                    </a:ext>
                  </a:extLst>
                </a:gridCol>
                <a:gridCol w="1452033">
                  <a:extLst>
                    <a:ext uri="{9D8B030D-6E8A-4147-A177-3AD203B41FA5}">
                      <a16:colId xmlns:a16="http://schemas.microsoft.com/office/drawing/2014/main" val="3736294787"/>
                    </a:ext>
                  </a:extLst>
                </a:gridCol>
                <a:gridCol w="265865">
                  <a:extLst>
                    <a:ext uri="{9D8B030D-6E8A-4147-A177-3AD203B41FA5}">
                      <a16:colId xmlns:a16="http://schemas.microsoft.com/office/drawing/2014/main" val="2520990062"/>
                    </a:ext>
                  </a:extLst>
                </a:gridCol>
                <a:gridCol w="224963">
                  <a:extLst>
                    <a:ext uri="{9D8B030D-6E8A-4147-A177-3AD203B41FA5}">
                      <a16:colId xmlns:a16="http://schemas.microsoft.com/office/drawing/2014/main" val="2846710983"/>
                    </a:ext>
                  </a:extLst>
                </a:gridCol>
                <a:gridCol w="276090">
                  <a:extLst>
                    <a:ext uri="{9D8B030D-6E8A-4147-A177-3AD203B41FA5}">
                      <a16:colId xmlns:a16="http://schemas.microsoft.com/office/drawing/2014/main" val="1113352016"/>
                    </a:ext>
                  </a:extLst>
                </a:gridCol>
                <a:gridCol w="1380452">
                  <a:extLst>
                    <a:ext uri="{9D8B030D-6E8A-4147-A177-3AD203B41FA5}">
                      <a16:colId xmlns:a16="http://schemas.microsoft.com/office/drawing/2014/main" val="1873051146"/>
                    </a:ext>
                  </a:extLst>
                </a:gridCol>
                <a:gridCol w="286317">
                  <a:extLst>
                    <a:ext uri="{9D8B030D-6E8A-4147-A177-3AD203B41FA5}">
                      <a16:colId xmlns:a16="http://schemas.microsoft.com/office/drawing/2014/main" val="61903673"/>
                    </a:ext>
                  </a:extLst>
                </a:gridCol>
                <a:gridCol w="204511">
                  <a:extLst>
                    <a:ext uri="{9D8B030D-6E8A-4147-A177-3AD203B41FA5}">
                      <a16:colId xmlns:a16="http://schemas.microsoft.com/office/drawing/2014/main" val="2492839517"/>
                    </a:ext>
                  </a:extLst>
                </a:gridCol>
                <a:gridCol w="286317">
                  <a:extLst>
                    <a:ext uri="{9D8B030D-6E8A-4147-A177-3AD203B41FA5}">
                      <a16:colId xmlns:a16="http://schemas.microsoft.com/office/drawing/2014/main" val="1422647046"/>
                    </a:ext>
                  </a:extLst>
                </a:gridCol>
                <a:gridCol w="1360002">
                  <a:extLst>
                    <a:ext uri="{9D8B030D-6E8A-4147-A177-3AD203B41FA5}">
                      <a16:colId xmlns:a16="http://schemas.microsoft.com/office/drawing/2014/main" val="4137111465"/>
                    </a:ext>
                  </a:extLst>
                </a:gridCol>
                <a:gridCol w="296542">
                  <a:extLst>
                    <a:ext uri="{9D8B030D-6E8A-4147-A177-3AD203B41FA5}">
                      <a16:colId xmlns:a16="http://schemas.microsoft.com/office/drawing/2014/main" val="327023815"/>
                    </a:ext>
                  </a:extLst>
                </a:gridCol>
              </a:tblGrid>
              <a:tr h="256877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b"/>
                      <a:r>
                        <a:rPr lang="sk-SK" sz="1800" b="1" i="0" u="none" strike="noStrike" dirty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ROZPLAVBY</a:t>
                      </a:r>
                    </a:p>
                  </a:txBody>
                  <a:tcPr marL="5969" marR="5969" marT="5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5697430"/>
                  </a:ext>
                </a:extLst>
              </a:tr>
              <a:tr h="164664"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PIATOK </a:t>
                      </a:r>
                      <a:r>
                        <a:rPr lang="sk-SK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26.6.2026</a:t>
                      </a:r>
                      <a:endParaRPr lang="sk-SK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SOBOTA 27.6.2026</a:t>
                      </a:r>
                      <a:endParaRPr lang="sk-SK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NEDEĽA </a:t>
                      </a:r>
                      <a:r>
                        <a:rPr lang="sk-SK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28.6.2026</a:t>
                      </a:r>
                      <a:endParaRPr lang="sk-SK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7900646"/>
                  </a:ext>
                </a:extLst>
              </a:tr>
              <a:tr h="197597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ROZPLÁVANIE 08:00 – 09:20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ROZPLÁVANIE 08:00 – 09:20</a:t>
                      </a:r>
                      <a:endParaRPr lang="sk-SK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ROZPLÁVANIE 08:00 – 09:20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03485"/>
                  </a:ext>
                </a:extLst>
              </a:tr>
              <a:tr h="191012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ZAČIATOK PRETEKOV 9:30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ZAČIATOK PRETEKOV 09:30</a:t>
                      </a:r>
                      <a:endParaRPr lang="sk-SK" sz="8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ZAČIATOK PRETEKOV  09:30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411978"/>
                  </a:ext>
                </a:extLst>
              </a:tr>
              <a:tr h="15807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 voľný spôsob muži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 PP ženy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 voľný spôsob  muži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83136808"/>
                  </a:ext>
                </a:extLst>
              </a:tr>
              <a:tr h="15807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 voľný spôsob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 PP muži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 voľný spôsob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4446186"/>
                  </a:ext>
                </a:extLst>
              </a:tr>
              <a:tr h="15807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 prsia muži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 voľný spôsob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 znak muži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3249691"/>
                  </a:ext>
                </a:extLst>
              </a:tr>
              <a:tr h="15807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 prsia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 voľný spôsob  muži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 znak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7440887"/>
                  </a:ext>
                </a:extLst>
              </a:tr>
              <a:tr h="15807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 znak muži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 znak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 prsia muži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158674"/>
                  </a:ext>
                </a:extLst>
              </a:tr>
              <a:tr h="15807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 znak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 znak muži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 prsia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341734"/>
                  </a:ext>
                </a:extLst>
              </a:tr>
              <a:tr h="15807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 motýlik muži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800m voľný spôsob ženy *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 motýlik muži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8636669"/>
                  </a:ext>
                </a:extLst>
              </a:tr>
              <a:tr h="15807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 motýlik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800m voľný spôsob  muži *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 motýlik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5551509"/>
                  </a:ext>
                </a:extLst>
              </a:tr>
              <a:tr h="20243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400m PP muži *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 prsia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400m voľný spôsob  muži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626260"/>
                  </a:ext>
                </a:extLst>
              </a:tr>
              <a:tr h="15807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400m PP ženy *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 prsia muži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400m voľný spôsob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8328601"/>
                  </a:ext>
                </a:extLst>
              </a:tr>
              <a:tr h="1646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4x100m PP štafeta muži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 motýlik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4x100 PP štafeta mix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67794318"/>
                  </a:ext>
                </a:extLst>
              </a:tr>
              <a:tr h="15807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4x100m PP štafeta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 motýlik muži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963175"/>
                  </a:ext>
                </a:extLst>
              </a:tr>
              <a:tr h="15807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1500m voľný spôsob  muži *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4x100m voľný spôsob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70551615"/>
                  </a:ext>
                </a:extLst>
              </a:tr>
              <a:tr h="16466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1500m voľný spôsob ženy *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4x100m voľný spôsob  muži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4352568"/>
                  </a:ext>
                </a:extLst>
              </a:tr>
              <a:tr h="243704">
                <a:tc gridSpan="1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fontAlgn="b"/>
                      <a:endParaRPr lang="sk-SK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6776680"/>
                  </a:ext>
                </a:extLst>
              </a:tr>
              <a:tr h="164664">
                <a:tc gridSpan="11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b"/>
                      <a:r>
                        <a:rPr lang="sk-SK" sz="1800" b="1" i="0" u="none" strike="noStrike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FINÁLE</a:t>
                      </a:r>
                      <a:endParaRPr lang="sk-SK" sz="1800" b="1" i="0" u="none" strike="noStrike" dirty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083545"/>
                  </a:ext>
                </a:extLst>
              </a:tr>
              <a:tr h="164664"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PIATOK  </a:t>
                      </a:r>
                      <a:r>
                        <a:rPr lang="sk-SK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26.6.2026</a:t>
                      </a:r>
                      <a:endParaRPr lang="sk-SK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SOBOTA 27.6.2026</a:t>
                      </a:r>
                      <a:endParaRPr lang="sk-SK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NEDEĽA </a:t>
                      </a:r>
                      <a:r>
                        <a:rPr lang="sk-SK" sz="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28.6.2026</a:t>
                      </a:r>
                      <a:endParaRPr lang="sk-SK" sz="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22668"/>
                  </a:ext>
                </a:extLst>
              </a:tr>
              <a:tr h="204184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ROZPLÁVANIE: 15:00 – 16:45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69" marR="5969" marT="59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ROZPLÁVANIE: 15:00 – 16:45</a:t>
                      </a:r>
                      <a:endParaRPr lang="sk-SK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ROZPLÁVANIE: 15:00 – 16:45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748794"/>
                  </a:ext>
                </a:extLst>
              </a:tr>
              <a:tr h="191012"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b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ZAČIATOK FINÁLE: 17:00</a:t>
                      </a:r>
                    </a:p>
                  </a:txBody>
                  <a:tcPr marL="5969" marR="5969" marT="59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b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69" marR="5969" marT="59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b"/>
                      <a:r>
                        <a:rPr lang="sk-SK" sz="800" b="0" i="1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ZAČIATOK FINÁLE: 17:00</a:t>
                      </a:r>
                      <a:endParaRPr lang="sk-SK" sz="8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b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ZAČIATOK FINÁLE: 17:00</a:t>
                      </a:r>
                    </a:p>
                  </a:txBody>
                  <a:tcPr marL="5969" marR="5969" marT="596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k-SK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4080591"/>
                  </a:ext>
                </a:extLst>
              </a:tr>
              <a:tr h="1811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 prsia muži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 voľný spôsob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 voľný spôsob  muži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B,A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3810252"/>
                  </a:ext>
                </a:extLst>
              </a:tr>
              <a:tr h="1811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 prsia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 voľný spôsob  muži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 voľný spôsob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B,A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671420"/>
                  </a:ext>
                </a:extLst>
              </a:tr>
              <a:tr h="1811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 motýlik muži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 znak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Vlasta Wawrová memorial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01337"/>
                  </a:ext>
                </a:extLst>
              </a:tr>
              <a:tr h="1811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 motýlik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 znak muži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SF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 znak muži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B,A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6263726"/>
                  </a:ext>
                </a:extLst>
              </a:tr>
              <a:tr h="1811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 znak muži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B,A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 PP ženy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B,A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133.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 znak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B,A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2242183"/>
                  </a:ext>
                </a:extLst>
              </a:tr>
              <a:tr h="1811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 znak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B,A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 PP muži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B,A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 prsia muži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B,A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9107534"/>
                  </a:ext>
                </a:extLst>
              </a:tr>
              <a:tr h="1811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 voľný spôsob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B,A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800m voľný spôsob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FH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Josef Světlík memorial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2444027"/>
                  </a:ext>
                </a:extLst>
              </a:tr>
              <a:tr h="1811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 voľný spôsob  muži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B,A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800m voľný spôsob  muži **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FH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 prsia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B,A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3520928"/>
                  </a:ext>
                </a:extLst>
              </a:tr>
              <a:tr h="1811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VYHLÁSENIE VÍŤAZOV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VYHLÁSENIE VÍŤAZOV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VYHLÁSENIE VÍŤAZOV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3437364"/>
                  </a:ext>
                </a:extLst>
              </a:tr>
              <a:tr h="1811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400m PP muži **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FH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 prsia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B,A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136.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 motýlik muži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B,A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292945"/>
                  </a:ext>
                </a:extLst>
              </a:tr>
              <a:tr h="1811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400m m PP ženy **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FH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 prsia muži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B,A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Eduard Nemeček memorial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0198089"/>
                  </a:ext>
                </a:extLst>
              </a:tr>
              <a:tr h="1811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 prsia muži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 motýlik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B,A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100m motýlik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B,A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237587"/>
                  </a:ext>
                </a:extLst>
              </a:tr>
              <a:tr h="1811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 prsia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200m motýlik muži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B,A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138.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400m voľný spôsob  muži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2305686"/>
                  </a:ext>
                </a:extLst>
              </a:tr>
              <a:tr h="1811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 motýlik muži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Marián Filčák memorial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400m voľný spôsob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7693766"/>
                  </a:ext>
                </a:extLst>
              </a:tr>
              <a:tr h="1811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 motýlik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 voľný spôsob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VYHLÁSENIE VÍŤAZOV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7815679"/>
                  </a:ext>
                </a:extLst>
              </a:tr>
              <a:tr h="1811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VYHLÁSENIE VÍŤAZOV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 voľný spôsob  muži 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0951349"/>
                  </a:ext>
                </a:extLst>
              </a:tr>
              <a:tr h="1811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1500m voľný spôsob  muži **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FH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 znak ženy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0191524"/>
                  </a:ext>
                </a:extLst>
              </a:tr>
              <a:tr h="1811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1500m voľný spôsob ženy  **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FH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50m znak muži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1524490"/>
                  </a:ext>
                </a:extLst>
              </a:tr>
              <a:tr h="1811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4x100 voľný spôsob mix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Miloslav Dolník memorial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1484904"/>
                  </a:ext>
                </a:extLst>
              </a:tr>
              <a:tr h="1811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VYHLÁSENIE VÍŤAZOV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rtl="0" fontAlgn="ctr"/>
                      <a:r>
                        <a:rPr lang="sk-SK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VYHLÁSENIE VÍŤAZOV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ctr" rtl="0" fontAlgn="ctr"/>
                      <a:r>
                        <a:rPr lang="sk-SK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69" marR="5969" marT="5969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69" marR="5969" marT="5969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ctr"/>
                      <a:endParaRPr lang="sk-SK" sz="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0751477"/>
                  </a:ext>
                </a:extLst>
              </a:tr>
              <a:tr h="15807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Helvetica"/>
                          <a:ea typeface="Helvetica"/>
                          <a:cs typeface="Helvetica"/>
                        </a:defRPr>
                      </a:lvl9pPr>
                    </a:lstStyle>
                    <a:p>
                      <a:pPr algn="l" fontAlgn="b"/>
                      <a:endParaRPr lang="sk-SK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969" marR="5969" marT="59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5744051"/>
                  </a:ext>
                </a:extLst>
              </a:tr>
            </a:tbl>
          </a:graphicData>
        </a:graphic>
      </p:graphicFrame>
      <p:sp>
        <p:nvSpPr>
          <p:cNvPr id="6" name="BlokTextu 5">
            <a:extLst>
              <a:ext uri="{FF2B5EF4-FFF2-40B4-BE49-F238E27FC236}">
                <a16:creationId xmlns:a16="http://schemas.microsoft.com/office/drawing/2014/main" id="{8D8B4FCC-BA67-7765-8929-A5801497B320}"/>
              </a:ext>
            </a:extLst>
          </p:cNvPr>
          <p:cNvSpPr txBox="1"/>
          <p:nvPr/>
        </p:nvSpPr>
        <p:spPr>
          <a:xfrm>
            <a:off x="305262" y="9450624"/>
            <a:ext cx="2371799" cy="2154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none" lIns="45718" tIns="45718" rIns="45718" bIns="45718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 * </a:t>
            </a:r>
            <a:r>
              <a:rPr kumimoji="0" lang="sk-SK" sz="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Pomalšie rozplavby     ** Najrýchlejšia rozplavba</a:t>
            </a:r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35"/>
            <a:ext cx="6858000" cy="1014873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2499097" y="1327018"/>
            <a:ext cx="18598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sz="2400" b="1" kern="0" cap="all" spc="75" dirty="0">
                <a:latin typeface="Avenir Black"/>
                <a:ea typeface="+mj-ea"/>
                <a:cs typeface="+mj-cs"/>
              </a:rPr>
              <a:t>PROGRAM</a:t>
            </a:r>
            <a:endParaRPr lang="sk-SK" dirty="0"/>
          </a:p>
        </p:txBody>
      </p:sp>
      <p:grpSp>
        <p:nvGrpSpPr>
          <p:cNvPr id="9" name="Skupina 8"/>
          <p:cNvGrpSpPr/>
          <p:nvPr/>
        </p:nvGrpSpPr>
        <p:grpSpPr>
          <a:xfrm>
            <a:off x="4229100" y="926925"/>
            <a:ext cx="2527300" cy="488942"/>
            <a:chOff x="994969" y="102547"/>
            <a:chExt cx="1040438" cy="66024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0" name="Zaoblený obdĺžnik 9"/>
            <p:cNvSpPr/>
            <p:nvPr/>
          </p:nvSpPr>
          <p:spPr>
            <a:xfrm>
              <a:off x="994969" y="102547"/>
              <a:ext cx="1040438" cy="660249"/>
            </a:xfrm>
            <a:prstGeom prst="roundRect">
              <a:avLst/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  <a:sym typeface="Helvetica"/>
                </a:rPr>
                <a:t>     </a:t>
              </a:r>
            </a:p>
          </p:txBody>
        </p:sp>
        <p:sp>
          <p:nvSpPr>
            <p:cNvPr id="11" name="Zaoblený obdĺžnik 4"/>
            <p:cNvSpPr txBox="1"/>
            <p:nvPr/>
          </p:nvSpPr>
          <p:spPr>
            <a:xfrm>
              <a:off x="1061691" y="129928"/>
              <a:ext cx="890492" cy="512889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r" defTabSz="35560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4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a </a:t>
              </a:r>
              <a:r>
                <a:rPr lang="sk-SK" sz="1400" b="1" dirty="0" err="1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Majstrovtvá</a:t>
              </a:r>
              <a:r>
                <a:rPr lang="sk-SK" sz="14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 SR </a:t>
              </a:r>
              <a:r>
                <a:rPr lang="sk-SK" sz="1400" b="1" dirty="0" err="1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Open</a:t>
              </a:r>
              <a:endParaRPr lang="sk-SK" sz="1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08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023650" y="1316396"/>
            <a:ext cx="472937" cy="605169"/>
          </a:xfrm>
        </p:spPr>
        <p:txBody>
          <a:bodyPr>
            <a:normAutofit/>
          </a:bodyPr>
          <a:lstStyle/>
          <a:p>
            <a:r>
              <a:rPr lang="sk-SK" sz="800" dirty="0" smtClean="0"/>
              <a:t> </a:t>
            </a:r>
            <a:endParaRPr lang="sk-SK" sz="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9871" y="1851115"/>
            <a:ext cx="6173111" cy="1231972"/>
          </a:xfrm>
        </p:spPr>
        <p:txBody>
          <a:bodyPr>
            <a:noAutofit/>
          </a:bodyPr>
          <a:lstStyle/>
          <a:p>
            <a:pPr lvl="0" algn="l">
              <a:lnSpc>
                <a:spcPct val="115000"/>
              </a:lnSpc>
              <a:spcBef>
                <a:spcPts val="465"/>
              </a:spcBef>
            </a:pPr>
            <a:r>
              <a:rPr lang="sk-SK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Address</a:t>
            </a:r>
            <a:r>
              <a:rPr lang="sk-SK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: </a:t>
            </a:r>
          </a:p>
          <a:p>
            <a:pPr lvl="0" algn="l">
              <a:lnSpc>
                <a:spcPct val="115000"/>
              </a:lnSpc>
              <a:spcBef>
                <a:spcPts val="465"/>
              </a:spcBef>
            </a:pPr>
            <a:r>
              <a:rPr lang="sk-SK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X-</a:t>
            </a:r>
            <a:r>
              <a:rPr lang="sk-SK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Bionic</a:t>
            </a:r>
            <a:r>
              <a:rPr lang="sk-SK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®</a:t>
            </a:r>
            <a:r>
              <a:rPr lang="sk-SK" b="1" spc="-6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Aquatic</a:t>
            </a:r>
            <a:r>
              <a:rPr lang="sk-SK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Sphere</a:t>
            </a:r>
            <a:r>
              <a:rPr lang="sk-SK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,</a:t>
            </a:r>
            <a:r>
              <a:rPr lang="sk-SK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endParaRPr lang="sk-SK" b="1" spc="-15" dirty="0" smtClean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MS Mincho"/>
              <a:cs typeface="Arial" panose="020B0604020202020204" pitchFamily="34" charset="0"/>
            </a:endParaRPr>
          </a:p>
          <a:p>
            <a:pPr lvl="0" algn="l">
              <a:lnSpc>
                <a:spcPct val="115000"/>
              </a:lnSpc>
              <a:spcBef>
                <a:spcPts val="465"/>
              </a:spcBef>
            </a:pPr>
            <a:r>
              <a:rPr lang="sk-SK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Dubová</a:t>
            </a:r>
            <a:r>
              <a:rPr lang="sk-SK" b="1" spc="-2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33,</a:t>
            </a:r>
            <a:r>
              <a:rPr lang="sk-SK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931</a:t>
            </a:r>
            <a:r>
              <a:rPr lang="sk-SK" b="1" spc="-15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01</a:t>
            </a:r>
            <a:r>
              <a:rPr lang="sk-SK" b="1" spc="-2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 </a:t>
            </a:r>
            <a:r>
              <a:rPr lang="sk-SK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rPr>
              <a:t>Šamorín, Slovenská republika</a:t>
            </a:r>
            <a:r>
              <a:rPr lang="sk-SK" dirty="0" smtClean="0"/>
              <a:t>  </a:t>
            </a:r>
            <a:endParaRPr lang="sk-SK" dirty="0"/>
          </a:p>
        </p:txBody>
      </p:sp>
      <p:sp>
        <p:nvSpPr>
          <p:cNvPr id="12" name="Obdĺžnik 11"/>
          <p:cNvSpPr/>
          <p:nvPr/>
        </p:nvSpPr>
        <p:spPr>
          <a:xfrm>
            <a:off x="231290" y="8199120"/>
            <a:ext cx="5780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hangingPunct="0"/>
            <a:r>
              <a:rPr lang="sk-SK" sz="14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SÚŤAŽNÝ BAZÉN</a:t>
            </a:r>
            <a:r>
              <a:rPr lang="en-US" sz="14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</a:t>
            </a:r>
            <a:r>
              <a:rPr lang="sk-SK" sz="14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 </a:t>
            </a:r>
            <a:r>
              <a:rPr lang="en-US" sz="14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</a:t>
            </a:r>
            <a:r>
              <a:rPr lang="sk-SK" sz="14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</a:t>
            </a:r>
            <a:r>
              <a:rPr lang="sk-SK" sz="1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    -    VONKAJŠÍ        </a:t>
            </a:r>
            <a:r>
              <a:rPr lang="en-US" sz="1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50</a:t>
            </a:r>
            <a:r>
              <a:rPr lang="sk-SK" sz="1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</a:t>
            </a:r>
            <a:r>
              <a:rPr lang="en-US" sz="1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m</a:t>
            </a:r>
            <a:r>
              <a:rPr lang="sk-SK" sz="1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,   10</a:t>
            </a:r>
            <a:r>
              <a:rPr lang="en-US" sz="1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</a:t>
            </a:r>
            <a:r>
              <a:rPr lang="sk-SK" sz="14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DRÁH</a:t>
            </a:r>
            <a:r>
              <a:rPr lang="en-US" sz="14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  </a:t>
            </a:r>
            <a:endParaRPr lang="sk-SK" sz="1400" kern="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  <a:p>
            <a:pPr lvl="0" hangingPunct="0"/>
            <a:r>
              <a:rPr lang="sk-SK" sz="1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TRÉNINGOVY </a:t>
            </a:r>
            <a:r>
              <a:rPr lang="sk-SK" sz="14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BAZÉN </a:t>
            </a:r>
            <a:r>
              <a:rPr lang="sk-SK" sz="1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 -    </a:t>
            </a:r>
            <a:r>
              <a:rPr lang="sk-SK" sz="14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VNUTORNÝ   </a:t>
            </a:r>
            <a:r>
              <a:rPr lang="sk-SK" sz="1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  25 m ,     </a:t>
            </a:r>
            <a:r>
              <a:rPr lang="sk-SK" sz="14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8</a:t>
            </a:r>
            <a:r>
              <a:rPr lang="sk-SK" sz="1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DRÁH</a:t>
            </a:r>
            <a:r>
              <a:rPr lang="en-US" sz="14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  </a:t>
            </a:r>
            <a:endParaRPr lang="sk-SK" sz="1400" kern="0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pic>
        <p:nvPicPr>
          <p:cNvPr id="13" name="Obrázo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35"/>
            <a:ext cx="6858000" cy="1014873"/>
          </a:xfrm>
          <a:prstGeom prst="rect">
            <a:avLst/>
          </a:prstGeom>
        </p:spPr>
      </p:pic>
      <p:pic>
        <p:nvPicPr>
          <p:cNvPr id="14" name="Obrázok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158" y="8895599"/>
            <a:ext cx="1132423" cy="844751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2" y="3255334"/>
            <a:ext cx="3005235" cy="225392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7" name="Obrázo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79" y="3247714"/>
            <a:ext cx="3005235" cy="225392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9" name="Obrázo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871" y="5672468"/>
            <a:ext cx="3005235" cy="2253926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5" name="Obrázok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9479" y="5666267"/>
            <a:ext cx="3013503" cy="226012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6" name="Zaoblený obdĺžnik 15"/>
          <p:cNvSpPr/>
          <p:nvPr/>
        </p:nvSpPr>
        <p:spPr>
          <a:xfrm>
            <a:off x="7260118" y="1618980"/>
            <a:ext cx="914400" cy="91440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grpSp>
        <p:nvGrpSpPr>
          <p:cNvPr id="17" name="Skupina 16"/>
          <p:cNvGrpSpPr/>
          <p:nvPr/>
        </p:nvGrpSpPr>
        <p:grpSpPr>
          <a:xfrm>
            <a:off x="2305877" y="916885"/>
            <a:ext cx="4300029" cy="664265"/>
            <a:chOff x="146630" y="102547"/>
            <a:chExt cx="1888777" cy="66024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18" name="Zaoblený obdĺžnik 17"/>
            <p:cNvSpPr/>
            <p:nvPr/>
          </p:nvSpPr>
          <p:spPr>
            <a:xfrm>
              <a:off x="146630" y="102547"/>
              <a:ext cx="1888777" cy="660249"/>
            </a:xfrm>
            <a:prstGeom prst="roundRect">
              <a:avLst/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  <a:sym typeface="Helvetica"/>
                </a:rPr>
                <a:t>     </a:t>
              </a:r>
            </a:p>
          </p:txBody>
        </p:sp>
        <p:sp>
          <p:nvSpPr>
            <p:cNvPr id="19" name="Zaoblený obdĺžnik 4"/>
            <p:cNvSpPr txBox="1"/>
            <p:nvPr/>
          </p:nvSpPr>
          <p:spPr>
            <a:xfrm>
              <a:off x="262108" y="149367"/>
              <a:ext cx="1659012" cy="51710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r" defTabSz="35560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24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a Majstrovstvá SR </a:t>
              </a:r>
              <a:r>
                <a:rPr lang="sk-SK" sz="2400" b="1" dirty="0" err="1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Open</a:t>
              </a:r>
              <a:endParaRPr lang="sk-SK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7402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aoblený obdĺžnik 5"/>
          <p:cNvSpPr/>
          <p:nvPr/>
        </p:nvSpPr>
        <p:spPr>
          <a:xfrm>
            <a:off x="447674" y="820534"/>
            <a:ext cx="3819526" cy="724243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14350" y="524795"/>
            <a:ext cx="3551959" cy="916079"/>
          </a:xfrm>
        </p:spPr>
        <p:txBody>
          <a:bodyPr>
            <a:normAutofit/>
          </a:bodyPr>
          <a:lstStyle/>
          <a:p>
            <a:pPr lvl="0" algn="l" defTabSz="457200" hangingPunct="0">
              <a:lnSpc>
                <a:spcPct val="100000"/>
              </a:lnSpc>
              <a:spcBef>
                <a:spcPts val="0"/>
              </a:spcBef>
            </a:pPr>
            <a:r>
              <a:rPr lang="sk-SK" sz="2800" b="1" kern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ORGANIZÁTOR</a:t>
            </a:r>
            <a:endParaRPr lang="sk-SK" sz="2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4350" y="1668695"/>
            <a:ext cx="5922065" cy="4850347"/>
          </a:xfrm>
        </p:spPr>
        <p:txBody>
          <a:bodyPr>
            <a:normAutofit fontScale="85000" lnSpcReduction="20000"/>
          </a:bodyPr>
          <a:lstStyle/>
          <a:p>
            <a:pPr lvl="0" algn="l" defTabSz="457200">
              <a:lnSpc>
                <a:spcPct val="100000"/>
              </a:lnSpc>
              <a:spcBef>
                <a:spcPts val="700"/>
              </a:spcBef>
              <a:buSzPct val="100000"/>
            </a:pPr>
            <a:endParaRPr lang="sk-SK" sz="2000" b="1" i="1" kern="0" dirty="0" smtClean="0">
              <a:solidFill>
                <a:schemeClr val="accen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l" defTabSz="457200">
              <a:lnSpc>
                <a:spcPct val="100000"/>
              </a:lnSpc>
              <a:spcBef>
                <a:spcPts val="700"/>
              </a:spcBef>
              <a:buSzPct val="100000"/>
            </a:pPr>
            <a:endParaRPr lang="sk-SK" sz="2000" b="1" i="1" kern="0" dirty="0">
              <a:solidFill>
                <a:schemeClr val="accen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l" defTabSz="457200">
              <a:lnSpc>
                <a:spcPct val="100000"/>
              </a:lnSpc>
              <a:spcBef>
                <a:spcPts val="700"/>
              </a:spcBef>
              <a:buSzPct val="100000"/>
            </a:pPr>
            <a:r>
              <a:rPr lang="sk-SK" sz="2000" b="1" i="1" kern="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ADRESA</a:t>
            </a:r>
            <a:r>
              <a:rPr lang="sk-SK" sz="2000" b="1" i="1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</a:t>
            </a:r>
            <a:endParaRPr lang="sk-SK" sz="2000" b="1" i="1" kern="0" dirty="0" smtClean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l" defTabSz="457200">
              <a:lnSpc>
                <a:spcPct val="100000"/>
              </a:lnSpc>
              <a:spcBef>
                <a:spcPts val="700"/>
              </a:spcBef>
              <a:buSzPct val="100000"/>
            </a:pPr>
            <a:endParaRPr lang="sk-SK" sz="800" b="1" i="1" kern="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l" defTabSz="457200">
              <a:lnSpc>
                <a:spcPct val="100000"/>
              </a:lnSpc>
              <a:spcBef>
                <a:spcPts val="700"/>
              </a:spcBef>
              <a:buSzPct val="100000"/>
            </a:pPr>
            <a:r>
              <a:rPr lang="sk-SK" sz="2000" b="1" i="1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SLOVENSKÁ PLAVECKÁ FEDERÁCIA</a:t>
            </a:r>
          </a:p>
          <a:p>
            <a:pPr lvl="0" algn="l" defTabSz="457200">
              <a:lnSpc>
                <a:spcPct val="100000"/>
              </a:lnSpc>
              <a:spcBef>
                <a:spcPts val="700"/>
              </a:spcBef>
              <a:buSzPct val="100000"/>
            </a:pPr>
            <a:r>
              <a:rPr lang="sk-SK" sz="2000" b="1" i="1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ZA KASÁRŇOU 1</a:t>
            </a:r>
          </a:p>
          <a:p>
            <a:pPr lvl="0" algn="l" defTabSz="457200">
              <a:lnSpc>
                <a:spcPct val="100000"/>
              </a:lnSpc>
              <a:spcBef>
                <a:spcPts val="700"/>
              </a:spcBef>
              <a:buSzPct val="100000"/>
            </a:pPr>
            <a:r>
              <a:rPr lang="sk-SK" sz="2000" b="1" i="1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831 03 BRATISLAVA</a:t>
            </a:r>
          </a:p>
          <a:p>
            <a:pPr lvl="0" algn="l" defTabSz="457200">
              <a:lnSpc>
                <a:spcPct val="100000"/>
              </a:lnSpc>
              <a:spcBef>
                <a:spcPts val="700"/>
              </a:spcBef>
              <a:buSzPct val="100000"/>
            </a:pPr>
            <a:r>
              <a:rPr lang="sk-SK" sz="2000" b="1" i="1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SLOVENSKO</a:t>
            </a:r>
          </a:p>
          <a:p>
            <a:pPr lvl="0" algn="l" defTabSz="457200">
              <a:lnSpc>
                <a:spcPct val="100000"/>
              </a:lnSpc>
              <a:spcBef>
                <a:spcPts val="700"/>
              </a:spcBef>
              <a:buSzPct val="100000"/>
            </a:pPr>
            <a:endParaRPr lang="sk-SK" sz="800" b="1" i="1" kern="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l" defTabSz="457200">
              <a:lnSpc>
                <a:spcPct val="100000"/>
              </a:lnSpc>
              <a:spcBef>
                <a:spcPts val="700"/>
              </a:spcBef>
              <a:buSzPct val="100000"/>
            </a:pPr>
            <a:r>
              <a:rPr lang="sk-SK" sz="2000" b="1" i="1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IČO: 36068764</a:t>
            </a:r>
          </a:p>
          <a:p>
            <a:pPr lvl="0" algn="l" defTabSz="457200">
              <a:lnSpc>
                <a:spcPct val="100000"/>
              </a:lnSpc>
              <a:spcBef>
                <a:spcPts val="700"/>
              </a:spcBef>
              <a:buSzPct val="100000"/>
            </a:pPr>
            <a:r>
              <a:rPr lang="sk-SK" sz="2000" b="1" i="1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DIČ: 2021658199</a:t>
            </a:r>
          </a:p>
          <a:p>
            <a:pPr lvl="0" algn="l" defTabSz="457200">
              <a:lnSpc>
                <a:spcPct val="100000"/>
              </a:lnSpc>
              <a:spcBef>
                <a:spcPts val="700"/>
              </a:spcBef>
              <a:buSzPct val="100000"/>
            </a:pPr>
            <a:endParaRPr lang="sk-SK" sz="900" b="1" i="1" kern="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l" defTabSz="457200">
              <a:lnSpc>
                <a:spcPct val="100000"/>
              </a:lnSpc>
              <a:spcBef>
                <a:spcPts val="700"/>
              </a:spcBef>
              <a:buSzPct val="100000"/>
            </a:pPr>
            <a:r>
              <a:rPr lang="sk-SK" sz="2000" b="1" i="1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Registračné číslo</a:t>
            </a:r>
            <a:r>
              <a:rPr lang="en-US" sz="2000" b="1" i="1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 VVS / 1-900 / 90-320-9</a:t>
            </a:r>
            <a:endParaRPr lang="sk-SK" sz="2000" b="1" i="1" kern="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l" defTabSz="457200">
              <a:lnSpc>
                <a:spcPct val="100000"/>
              </a:lnSpc>
              <a:spcBef>
                <a:spcPts val="700"/>
              </a:spcBef>
              <a:buSzPct val="100000"/>
            </a:pPr>
            <a:endParaRPr lang="sk-SK" sz="1300" b="1" i="1" kern="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l" defTabSz="457200">
              <a:lnSpc>
                <a:spcPct val="100000"/>
              </a:lnSpc>
              <a:spcBef>
                <a:spcPts val="700"/>
              </a:spcBef>
              <a:buSzPct val="100000"/>
            </a:pPr>
            <a:r>
              <a:rPr lang="sk-SK" sz="1900" b="1" i="1" kern="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Číslo účtu: </a:t>
            </a:r>
            <a:r>
              <a:rPr lang="sk-SK" sz="1900" b="1" i="1" kern="0" dirty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IBAN: SK 98 0200 0000 0030 7427 5158</a:t>
            </a:r>
          </a:p>
          <a:p>
            <a:pPr lvl="0" algn="l" defTabSz="457200">
              <a:lnSpc>
                <a:spcPct val="100000"/>
              </a:lnSpc>
              <a:spcBef>
                <a:spcPts val="700"/>
              </a:spcBef>
              <a:buSzPct val="100000"/>
            </a:pPr>
            <a:endParaRPr lang="sk-SK" sz="2000" b="1" i="1" kern="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l" defTabSz="457200">
              <a:lnSpc>
                <a:spcPct val="100000"/>
              </a:lnSpc>
              <a:spcBef>
                <a:spcPts val="700"/>
              </a:spcBef>
              <a:buSzPct val="100000"/>
            </a:pPr>
            <a:r>
              <a:rPr lang="sk-SK" sz="2000" b="1" i="1" kern="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www.swimmsvk.sk</a:t>
            </a:r>
            <a:endParaRPr lang="sk-SK" sz="2000" b="1" i="1" kern="0" dirty="0"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6" y="387401"/>
            <a:ext cx="2132140" cy="1590507"/>
          </a:xfrm>
          <a:prstGeom prst="rect">
            <a:avLst/>
          </a:prstGeom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97869"/>
            <a:ext cx="6858000" cy="2604934"/>
          </a:xfrm>
          <a:prstGeom prst="rect">
            <a:avLst/>
          </a:prstGeom>
        </p:spPr>
      </p:pic>
      <p:grpSp>
        <p:nvGrpSpPr>
          <p:cNvPr id="7" name="Skupina 6"/>
          <p:cNvGrpSpPr/>
          <p:nvPr/>
        </p:nvGrpSpPr>
        <p:grpSpPr>
          <a:xfrm>
            <a:off x="2305877" y="9066985"/>
            <a:ext cx="4300029" cy="664265"/>
            <a:chOff x="146630" y="102547"/>
            <a:chExt cx="1888777" cy="660249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Zaoblený obdĺžnik 7"/>
            <p:cNvSpPr/>
            <p:nvPr/>
          </p:nvSpPr>
          <p:spPr>
            <a:xfrm>
              <a:off x="146630" y="102547"/>
              <a:ext cx="1888777" cy="660249"/>
            </a:xfrm>
            <a:prstGeom prst="roundRect">
              <a:avLst/>
            </a:prstGeom>
            <a:grpFill/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k-SK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elvetica"/>
                  <a:cs typeface="Helvetica"/>
                  <a:sym typeface="Helvetica"/>
                </a:rPr>
                <a:t>     </a:t>
              </a:r>
            </a:p>
          </p:txBody>
        </p:sp>
        <p:sp>
          <p:nvSpPr>
            <p:cNvPr id="9" name="Zaoblený obdĺžnik 4"/>
            <p:cNvSpPr txBox="1"/>
            <p:nvPr/>
          </p:nvSpPr>
          <p:spPr>
            <a:xfrm>
              <a:off x="262108" y="149367"/>
              <a:ext cx="1659012" cy="517108"/>
            </a:xfrm>
            <a:prstGeom prst="rect">
              <a:avLst/>
            </a:prstGeom>
            <a:grpFill/>
            <a:ln>
              <a:noFill/>
            </a:ln>
            <a:effectLst/>
          </p:spPr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r" defTabSz="355600" hangingPunct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2400" b="1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a Majstrovstvá SR </a:t>
              </a:r>
              <a:r>
                <a:rPr lang="sk-SK" sz="2400" b="1" dirty="0" err="1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ea typeface="MS Mincho"/>
                  <a:cs typeface="Arial" panose="020B0604020202020204" pitchFamily="34" charset="0"/>
                </a:rPr>
                <a:t>Open</a:t>
              </a:r>
              <a:endParaRPr lang="sk-SK" sz="2400" b="1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MS Mincho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622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Motív balíka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ív balíka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ív balíka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486</TotalTime>
  <Words>1429</Words>
  <Application>Microsoft Office PowerPoint</Application>
  <PresentationFormat>A4 (210 x 297 mm)</PresentationFormat>
  <Paragraphs>454</Paragraphs>
  <Slides>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8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6</vt:i4>
      </vt:variant>
    </vt:vector>
  </HeadingPairs>
  <TitlesOfParts>
    <vt:vector size="15" baseType="lpstr">
      <vt:lpstr>Arial</vt:lpstr>
      <vt:lpstr>Avenir Black</vt:lpstr>
      <vt:lpstr>Calibri</vt:lpstr>
      <vt:lpstr>Calibri Light</vt:lpstr>
      <vt:lpstr>Cambria</vt:lpstr>
      <vt:lpstr>Helvetica</vt:lpstr>
      <vt:lpstr>MS Mincho</vt:lpstr>
      <vt:lpstr>Times New Roman</vt:lpstr>
      <vt:lpstr>Motív balíka Office</vt:lpstr>
      <vt:lpstr>Prezentácia programu PowerPoint</vt:lpstr>
      <vt:lpstr>Všeobecné ustanovenia</vt:lpstr>
      <vt:lpstr>Technické ustanovenia</vt:lpstr>
      <vt:lpstr>ŠAMORÍN, 26.-28.6.2026</vt:lpstr>
      <vt:lpstr> </vt:lpstr>
      <vt:lpstr>ORGANIZÁTOR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Róbert Košťál</dc:creator>
  <cp:lastModifiedBy>Róbert Košťál</cp:lastModifiedBy>
  <cp:revision>66</cp:revision>
  <cp:lastPrinted>2026-01-29T12:46:56Z</cp:lastPrinted>
  <dcterms:created xsi:type="dcterms:W3CDTF">2025-10-06T18:37:09Z</dcterms:created>
  <dcterms:modified xsi:type="dcterms:W3CDTF">2026-01-29T12:58:12Z</dcterms:modified>
</cp:coreProperties>
</file>